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0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3" r:id="rId10"/>
    <p:sldId id="271" r:id="rId11"/>
    <p:sldId id="264" r:id="rId12"/>
    <p:sldId id="265" r:id="rId13"/>
    <p:sldId id="266" r:id="rId14"/>
    <p:sldId id="272" r:id="rId15"/>
    <p:sldId id="267" r:id="rId16"/>
    <p:sldId id="268" r:id="rId17"/>
    <p:sldId id="273" r:id="rId18"/>
    <p:sldId id="269" r:id="rId19"/>
    <p:sldId id="274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405"/>
  </p:normalViewPr>
  <p:slideViewPr>
    <p:cSldViewPr snapToGrid="0" snapToObjects="1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FBF5A5-B6F6-134E-8B83-A368474BE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53A6B1A-1961-9F4B-B48F-BA947C080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8E73CF-5B6D-F040-811D-06608393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BCDF-86CB-CC4C-9284-F449128AF72E}" type="datetimeFigureOut">
              <a:rPr kumimoji="1" lang="zh-TW" altLang="en-US" smtClean="0"/>
              <a:t>2020/7/6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7522A7-1DC1-8741-BCFA-69130AC8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98053C-A51F-CB45-AE65-C659D67B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8C44-1D2B-B444-89B3-07832E0A5B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467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049473-AF58-594C-992B-2F0012D63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01AA728-D0CE-034C-927B-57B4A18A8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C11C26-3712-A743-968C-17AE562BE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BCDF-86CB-CC4C-9284-F449128AF72E}" type="datetimeFigureOut">
              <a:rPr kumimoji="1" lang="zh-TW" altLang="en-US" smtClean="0"/>
              <a:t>2020/7/6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E3E4DC-4760-B14F-9C1F-138AE758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ECFC1B-249C-4745-8948-7CE68445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8C44-1D2B-B444-89B3-07832E0A5B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8316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83E97F5-878F-9249-87A3-55058AB4F0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AF351F8-6D48-7A49-8C83-CC8259A99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FABBAB-3FC9-0042-8148-5E3F6BC2D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BCDF-86CB-CC4C-9284-F449128AF72E}" type="datetimeFigureOut">
              <a:rPr kumimoji="1" lang="zh-TW" altLang="en-US" smtClean="0"/>
              <a:t>2020/7/6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D9865D-C8BD-4D40-A9FA-355E85F0A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21089F-5DFC-7B4F-8121-CD47D00A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8C44-1D2B-B444-89B3-07832E0A5B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833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92D440-49CF-394C-9EAC-B54A887DC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14243A-6802-214E-BF2E-4FF20F58F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CE36CA-1EB4-4948-8362-C190A1F83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BCDF-86CB-CC4C-9284-F449128AF72E}" type="datetimeFigureOut">
              <a:rPr kumimoji="1" lang="zh-TW" altLang="en-US" smtClean="0"/>
              <a:t>2020/7/6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13EE400-6F35-C14C-BD94-9E3AC1F6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03642F-9E38-AD4C-97B7-AA215ABF4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8C44-1D2B-B444-89B3-07832E0A5B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115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5CCA7-AF3C-844F-A47C-1DF6DE2FE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F32209-A9CB-8341-B699-502689649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72DE5B-DF30-7249-896F-2EAF4B9BC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BCDF-86CB-CC4C-9284-F449128AF72E}" type="datetimeFigureOut">
              <a:rPr kumimoji="1" lang="zh-TW" altLang="en-US" smtClean="0"/>
              <a:t>2020/7/6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23C464-BD7F-894D-AB8D-EA8B392C1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0B5A0D-4717-2C43-B3E2-816195AA0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8C44-1D2B-B444-89B3-07832E0A5B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6202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9A236E-8B82-154C-99CE-BB02BBAD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739491-1E6F-A945-BF0C-92CD8F0B0D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D9F7F71-8758-A44D-ABD4-91C1972C4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EDBB162-05FA-6747-9624-F980E1C5B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BCDF-86CB-CC4C-9284-F449128AF72E}" type="datetimeFigureOut">
              <a:rPr kumimoji="1" lang="zh-TW" altLang="en-US" smtClean="0"/>
              <a:t>2020/7/6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C54B28-9163-BC45-BD17-5AD3F636F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5E0E02D-D2CE-3F4B-9952-C31658FDC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8C44-1D2B-B444-89B3-07832E0A5B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66203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B7C7F1-2A7E-E443-A2C0-27123B32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86F119B-4774-4C40-B53A-8A5724294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683402C-E51E-0941-9509-A40310CB5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C5CB9BF-99CC-7943-9891-2431006BB1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D6E0C76-F86B-C741-8B5D-354A454ED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DDBAD27-1152-F745-95DB-341CE2FA7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BCDF-86CB-CC4C-9284-F449128AF72E}" type="datetimeFigureOut">
              <a:rPr kumimoji="1" lang="zh-TW" altLang="en-US" smtClean="0"/>
              <a:t>2020/7/6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B281C70-84C0-3C43-86CC-DA11534C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1803940-8880-E64C-836E-210C689C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8C44-1D2B-B444-89B3-07832E0A5B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2597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938B72-93F9-AA45-B9AC-508DED29E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A0063C0-8BC0-5A42-A121-DB51F377F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BCDF-86CB-CC4C-9284-F449128AF72E}" type="datetimeFigureOut">
              <a:rPr kumimoji="1" lang="zh-TW" altLang="en-US" smtClean="0"/>
              <a:t>2020/7/6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F2FB516-7561-6244-BAB4-65631005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BEDEAA-C2F7-D447-A2C7-04616D60F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8C44-1D2B-B444-89B3-07832E0A5B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0187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4ABF0BF-F72B-DF4A-B901-12895381A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BCDF-86CB-CC4C-9284-F449128AF72E}" type="datetimeFigureOut">
              <a:rPr kumimoji="1" lang="zh-TW" altLang="en-US" smtClean="0"/>
              <a:t>2020/7/6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009586E-F242-0447-AD33-14D3F771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D6D8C9-A9CF-4147-BC25-C1E0AE17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8C44-1D2B-B444-89B3-07832E0A5B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7317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D32706-92B0-0D4A-86C0-A7B210646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299638-85C9-2843-967A-7E3046814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6F04C6-7754-6A42-AD49-9148775A3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C8F186-5D91-9E46-9957-0C7DEC0C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BCDF-86CB-CC4C-9284-F449128AF72E}" type="datetimeFigureOut">
              <a:rPr kumimoji="1" lang="zh-TW" altLang="en-US" smtClean="0"/>
              <a:t>2020/7/6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3D5585-9188-BA47-B180-F7190BCC8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63357CA-04B3-ED4C-A0B8-5907A0C8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8C44-1D2B-B444-89B3-07832E0A5B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816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97C67D-479D-DC46-A2E0-5DF3F169A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F956665-CBE6-6E41-B2E7-CBE9696D72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BCE2E5B-529D-9544-AEBF-271088574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BA0D563-48AD-CE46-883C-9175591E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BCDF-86CB-CC4C-9284-F449128AF72E}" type="datetimeFigureOut">
              <a:rPr kumimoji="1" lang="zh-TW" altLang="en-US" smtClean="0"/>
              <a:t>2020/7/6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BF1A7B7-C59E-DC43-8216-520CDC71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C0BA46E-55D0-6140-BD66-AE11F8B53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68C44-1D2B-B444-89B3-07832E0A5B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671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4266125-FFDF-C44A-8ECE-D0FE33540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B982C08-500E-A24C-B01B-81AD7AA16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D99E64-10CD-5B43-B99D-3E3CE5EB8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ABCDF-86CB-CC4C-9284-F449128AF72E}" type="datetimeFigureOut">
              <a:rPr kumimoji="1" lang="zh-TW" altLang="en-US" smtClean="0"/>
              <a:t>2020/7/6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82B4DF-FAA5-BB4A-899A-FA6EB2AB8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5AE77E-ECDE-B548-BAFD-D10654EF7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68C44-1D2B-B444-89B3-07832E0A5BB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180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piedigitallibrary.org/conference-proceedings-of-spie/11048/1104808/Speech-enhancement-with-stacked-frames-and-deep-neural-network-for/10.1117/12.2518296.short?SSO=1&amp;tab=ArticleLinkFigureTabl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ti.sinica.edu.tw/papers/yu.tsao/3582-F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nwpu-aslp.org/lxie/papers/2019ICASSP-XiangHao.pdf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systemer.no/beyond-cnn-a-brief-intro-of-capsule-network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9F4AD1-D9AF-DE4F-9C2A-B91B89858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41558"/>
            <a:ext cx="9144000" cy="3452441"/>
          </a:xfrm>
        </p:spPr>
        <p:txBody>
          <a:bodyPr>
            <a:normAutofit/>
          </a:bodyPr>
          <a:lstStyle/>
          <a:p>
            <a:r>
              <a:rPr lang="en" altLang="zh-TW" dirty="0" err="1"/>
              <a:t>WaveCRN</a:t>
            </a:r>
            <a:r>
              <a:rPr lang="en" altLang="zh-TW" dirty="0"/>
              <a:t>: An Efficient</a:t>
            </a:r>
            <a:r>
              <a:rPr lang="zh-TW" altLang="en-US" dirty="0"/>
              <a:t> </a:t>
            </a:r>
            <a:r>
              <a:rPr lang="en" altLang="zh-TW" dirty="0"/>
              <a:t>Convolutional Recurrent Neural</a:t>
            </a:r>
            <a:r>
              <a:rPr lang="zh-TW" altLang="en-US" dirty="0"/>
              <a:t> </a:t>
            </a:r>
            <a:r>
              <a:rPr lang="en" altLang="zh-TW" dirty="0"/>
              <a:t>Network for End-to-end</a:t>
            </a:r>
            <a:r>
              <a:rPr lang="zh-TW" altLang="en-US" dirty="0"/>
              <a:t> </a:t>
            </a:r>
            <a:r>
              <a:rPr lang="en" altLang="zh-TW" dirty="0"/>
              <a:t>Speech Enhancement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77360B-B31E-8543-9E75-904309B4F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26953"/>
            <a:ext cx="9144000" cy="1655762"/>
          </a:xfrm>
        </p:spPr>
        <p:txBody>
          <a:bodyPr/>
          <a:lstStyle/>
          <a:p>
            <a:r>
              <a:rPr kumimoji="1" lang="en-US" altLang="zh-TW" dirty="0"/>
              <a:t>Presenter: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Tsun</a:t>
            </a:r>
            <a:r>
              <a:rPr kumimoji="1" lang="en-US" altLang="zh-TW" dirty="0"/>
              <a:t>-An</a:t>
            </a:r>
            <a:r>
              <a:rPr kumimoji="1" lang="zh-TW" altLang="en-US" dirty="0"/>
              <a:t> </a:t>
            </a:r>
            <a:r>
              <a:rPr kumimoji="1" lang="en-US" altLang="zh-TW" dirty="0"/>
              <a:t>Hsieh</a:t>
            </a:r>
          </a:p>
          <a:p>
            <a:r>
              <a:rPr kumimoji="1" lang="en-US" altLang="zh-TW" dirty="0"/>
              <a:t>Date: 2020/07/08</a:t>
            </a:r>
            <a:endParaRPr kumimoji="1" lang="zh-TW" altLang="en-US" dirty="0"/>
          </a:p>
        </p:txBody>
      </p:sp>
      <p:sp>
        <p:nvSpPr>
          <p:cNvPr id="4" name="三角形 3">
            <a:extLst>
              <a:ext uri="{FF2B5EF4-FFF2-40B4-BE49-F238E27FC236}">
                <a16:creationId xmlns:a16="http://schemas.microsoft.com/office/drawing/2014/main" id="{486D1449-E4DD-2C4B-B97E-1FAFA2529E49}"/>
              </a:ext>
            </a:extLst>
          </p:cNvPr>
          <p:cNvSpPr/>
          <p:nvPr/>
        </p:nvSpPr>
        <p:spPr>
          <a:xfrm rot="10800000">
            <a:off x="-12358" y="-12357"/>
            <a:ext cx="2324911" cy="5572898"/>
          </a:xfrm>
          <a:prstGeom prst="triangle">
            <a:avLst>
              <a:gd name="adj" fmla="val 100000"/>
            </a:avLst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三角形 4">
            <a:extLst>
              <a:ext uri="{FF2B5EF4-FFF2-40B4-BE49-F238E27FC236}">
                <a16:creationId xmlns:a16="http://schemas.microsoft.com/office/drawing/2014/main" id="{6125E5FD-9F7E-BD4B-B306-123BB9FB8E24}"/>
              </a:ext>
            </a:extLst>
          </p:cNvPr>
          <p:cNvSpPr/>
          <p:nvPr/>
        </p:nvSpPr>
        <p:spPr>
          <a:xfrm>
            <a:off x="-9729" y="-24715"/>
            <a:ext cx="2324911" cy="6882715"/>
          </a:xfrm>
          <a:prstGeom prst="triangle">
            <a:avLst>
              <a:gd name="adj" fmla="val 0"/>
            </a:avLst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04E1BCB1-AA18-F240-AA85-FBEA41C460A0}"/>
              </a:ext>
            </a:extLst>
          </p:cNvPr>
          <p:cNvSpPr/>
          <p:nvPr/>
        </p:nvSpPr>
        <p:spPr>
          <a:xfrm>
            <a:off x="9901531" y="1297459"/>
            <a:ext cx="2324911" cy="5572898"/>
          </a:xfrm>
          <a:prstGeom prst="triangle">
            <a:avLst>
              <a:gd name="adj" fmla="val 100000"/>
            </a:avLst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三角形 6">
            <a:extLst>
              <a:ext uri="{FF2B5EF4-FFF2-40B4-BE49-F238E27FC236}">
                <a16:creationId xmlns:a16="http://schemas.microsoft.com/office/drawing/2014/main" id="{7BF91092-1B8A-3A48-9D4D-55D5C1DDF54E}"/>
              </a:ext>
            </a:extLst>
          </p:cNvPr>
          <p:cNvSpPr/>
          <p:nvPr/>
        </p:nvSpPr>
        <p:spPr>
          <a:xfrm rot="10800000">
            <a:off x="9891803" y="0"/>
            <a:ext cx="2324911" cy="6882715"/>
          </a:xfrm>
          <a:prstGeom prst="triangle">
            <a:avLst>
              <a:gd name="adj" fmla="val 0"/>
            </a:avLst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37373B9-0CEB-6144-BE35-3707062A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561" y="228578"/>
            <a:ext cx="1198605" cy="119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34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三角形 3">
            <a:extLst>
              <a:ext uri="{FF2B5EF4-FFF2-40B4-BE49-F238E27FC236}">
                <a16:creationId xmlns:a16="http://schemas.microsoft.com/office/drawing/2014/main" id="{48495A19-7D51-DA44-8457-F5915FFA460D}"/>
              </a:ext>
            </a:extLst>
          </p:cNvPr>
          <p:cNvSpPr/>
          <p:nvPr/>
        </p:nvSpPr>
        <p:spPr>
          <a:xfrm rot="10800000">
            <a:off x="-12358" y="-12357"/>
            <a:ext cx="2324911" cy="5572898"/>
          </a:xfrm>
          <a:prstGeom prst="triangle">
            <a:avLst>
              <a:gd name="adj" fmla="val 100000"/>
            </a:avLst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三角形 4">
            <a:extLst>
              <a:ext uri="{FF2B5EF4-FFF2-40B4-BE49-F238E27FC236}">
                <a16:creationId xmlns:a16="http://schemas.microsoft.com/office/drawing/2014/main" id="{A1924E44-E087-2F4E-8E22-36E07197BAF2}"/>
              </a:ext>
            </a:extLst>
          </p:cNvPr>
          <p:cNvSpPr/>
          <p:nvPr/>
        </p:nvSpPr>
        <p:spPr>
          <a:xfrm>
            <a:off x="-9729" y="-24715"/>
            <a:ext cx="2324911" cy="6882715"/>
          </a:xfrm>
          <a:prstGeom prst="triangle">
            <a:avLst>
              <a:gd name="adj" fmla="val 0"/>
            </a:avLst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90CB4A0-C710-C745-BCB2-C4E42E49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58F9DE-41D2-674A-943B-EA6CB2B5A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chemeClr val="bg2">
                    <a:lumMod val="90000"/>
                  </a:schemeClr>
                </a:solidFill>
              </a:rPr>
              <a:t>A Brief Introduction of SE systems</a:t>
            </a:r>
          </a:p>
          <a:p>
            <a:r>
              <a:rPr kumimoji="1" lang="en-US" altLang="zh-TW" dirty="0">
                <a:solidFill>
                  <a:schemeClr val="bg2">
                    <a:lumMod val="90000"/>
                  </a:schemeClr>
                </a:solidFill>
              </a:rPr>
              <a:t>CNN, RNN, and CRN</a:t>
            </a:r>
          </a:p>
          <a:p>
            <a:r>
              <a:rPr kumimoji="1" lang="en-US" altLang="zh-TW" dirty="0"/>
              <a:t>Experiments – Denoising</a:t>
            </a:r>
          </a:p>
          <a:p>
            <a:r>
              <a:rPr kumimoji="1" lang="en-US" altLang="zh-TW" dirty="0">
                <a:solidFill>
                  <a:schemeClr val="bg2">
                    <a:lumMod val="90000"/>
                  </a:schemeClr>
                </a:solidFill>
              </a:rPr>
              <a:t>Experiments – Compressed Speech Restoration</a:t>
            </a:r>
          </a:p>
          <a:p>
            <a:r>
              <a:rPr kumimoji="1" lang="en-US" altLang="zh-TW" dirty="0">
                <a:solidFill>
                  <a:schemeClr val="bg2">
                    <a:lumMod val="90000"/>
                  </a:schemeClr>
                </a:solidFill>
              </a:rPr>
              <a:t>Conclusions, Q&amp;A</a:t>
            </a:r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87556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三角形 11">
            <a:extLst>
              <a:ext uri="{FF2B5EF4-FFF2-40B4-BE49-F238E27FC236}">
                <a16:creationId xmlns:a16="http://schemas.microsoft.com/office/drawing/2014/main" id="{AA346971-B61D-A94C-A221-27463452E571}"/>
              </a:ext>
            </a:extLst>
          </p:cNvPr>
          <p:cNvSpPr/>
          <p:nvPr/>
        </p:nvSpPr>
        <p:spPr>
          <a:xfrm rot="10800000">
            <a:off x="-12358" y="-12357"/>
            <a:ext cx="2324911" cy="5572898"/>
          </a:xfrm>
          <a:prstGeom prst="triangle">
            <a:avLst>
              <a:gd name="adj" fmla="val 100000"/>
            </a:avLst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18519E3D-0B43-1042-8E61-939B7DEC94EE}"/>
              </a:ext>
            </a:extLst>
          </p:cNvPr>
          <p:cNvSpPr/>
          <p:nvPr/>
        </p:nvSpPr>
        <p:spPr>
          <a:xfrm>
            <a:off x="-9729" y="-24715"/>
            <a:ext cx="2324911" cy="6882715"/>
          </a:xfrm>
          <a:prstGeom prst="triangle">
            <a:avLst>
              <a:gd name="adj" fmla="val 0"/>
            </a:avLst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A00EAB9-5AE8-B04B-B822-2F394322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Denoising</a:t>
            </a:r>
            <a:endParaRPr kumimoji="1"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DFC4BDF-3F7D-E44E-A98D-0509FE69E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altLang="zh-TW" dirty="0"/>
              <a:t>PESQ:</a:t>
            </a:r>
            <a:r>
              <a:rPr lang="zh-TW" altLang="en-US" dirty="0"/>
              <a:t> </a:t>
            </a:r>
            <a:r>
              <a:rPr lang="en-US" altLang="zh-TW" dirty="0"/>
              <a:t>perceptual</a:t>
            </a:r>
            <a:r>
              <a:rPr lang="zh-TW" altLang="en-US" dirty="0"/>
              <a:t> </a:t>
            </a:r>
            <a:r>
              <a:rPr lang="en-US" altLang="zh-TW" dirty="0"/>
              <a:t>speech</a:t>
            </a:r>
            <a:r>
              <a:rPr lang="zh-TW" altLang="en-US" dirty="0"/>
              <a:t> </a:t>
            </a:r>
            <a:r>
              <a:rPr lang="en-US" altLang="zh-TW" dirty="0"/>
              <a:t>quality</a:t>
            </a:r>
          </a:p>
          <a:p>
            <a:r>
              <a:rPr lang="en-US" altLang="zh-TW" dirty="0"/>
              <a:t>CSIG:</a:t>
            </a:r>
            <a:r>
              <a:rPr lang="zh-TW" altLang="en-US" dirty="0"/>
              <a:t> </a:t>
            </a:r>
            <a:r>
              <a:rPr lang="en-US" altLang="zh-TW" dirty="0"/>
              <a:t>signal</a:t>
            </a:r>
            <a:r>
              <a:rPr lang="zh-TW" altLang="en-US" dirty="0"/>
              <a:t> </a:t>
            </a:r>
            <a:r>
              <a:rPr lang="en-US" altLang="zh-TW" dirty="0"/>
              <a:t>distortion</a:t>
            </a:r>
            <a:r>
              <a:rPr lang="zh-TW" altLang="en-US" dirty="0"/>
              <a:t> </a:t>
            </a:r>
            <a:r>
              <a:rPr lang="en-US" altLang="zh-TW" dirty="0"/>
              <a:t>mean</a:t>
            </a:r>
            <a:r>
              <a:rPr lang="zh-TW" altLang="en-US" dirty="0"/>
              <a:t> </a:t>
            </a:r>
            <a:r>
              <a:rPr lang="en-US" altLang="zh-TW" dirty="0"/>
              <a:t>opinion</a:t>
            </a:r>
            <a:r>
              <a:rPr lang="zh-TW" altLang="en-US" dirty="0"/>
              <a:t> </a:t>
            </a:r>
            <a:r>
              <a:rPr lang="en-US" altLang="zh-TW" dirty="0"/>
              <a:t>score</a:t>
            </a:r>
          </a:p>
          <a:p>
            <a:r>
              <a:rPr lang="en-US" altLang="zh-TW" dirty="0"/>
              <a:t>CBAK:</a:t>
            </a:r>
            <a:r>
              <a:rPr lang="zh-TW" altLang="en-US" dirty="0"/>
              <a:t> </a:t>
            </a:r>
            <a:r>
              <a:rPr lang="en-US" altLang="zh-TW" dirty="0"/>
              <a:t>background</a:t>
            </a:r>
            <a:r>
              <a:rPr lang="zh-TW" altLang="en-US" dirty="0"/>
              <a:t> </a:t>
            </a:r>
            <a:r>
              <a:rPr lang="en-US" altLang="zh-TW" dirty="0"/>
              <a:t>intrusiveness</a:t>
            </a:r>
          </a:p>
          <a:p>
            <a:r>
              <a:rPr lang="en-US" altLang="zh-TW" dirty="0"/>
              <a:t>COVL:</a:t>
            </a:r>
            <a:r>
              <a:rPr lang="zh-TW" altLang="en-US" dirty="0"/>
              <a:t> </a:t>
            </a:r>
            <a:r>
              <a:rPr lang="en-US" altLang="zh-TW" dirty="0"/>
              <a:t>overall</a:t>
            </a:r>
            <a:r>
              <a:rPr lang="zh-TW" altLang="en-US" dirty="0"/>
              <a:t> </a:t>
            </a:r>
            <a:r>
              <a:rPr lang="en-US" altLang="zh-TW" dirty="0"/>
              <a:t>speech</a:t>
            </a:r>
            <a:r>
              <a:rPr lang="zh-TW" altLang="en-US" dirty="0"/>
              <a:t> </a:t>
            </a:r>
            <a:r>
              <a:rPr lang="en-US" altLang="zh-TW" dirty="0"/>
              <a:t>quality</a:t>
            </a:r>
          </a:p>
          <a:p>
            <a:r>
              <a:rPr lang="en-US" altLang="zh-TW" dirty="0"/>
              <a:t>SSNR:</a:t>
            </a:r>
            <a:r>
              <a:rPr lang="zh-TW" altLang="en-US" dirty="0"/>
              <a:t> </a:t>
            </a:r>
            <a:r>
              <a:rPr lang="en-US" altLang="zh-TW" dirty="0"/>
              <a:t>segmental</a:t>
            </a:r>
            <a:r>
              <a:rPr lang="zh-TW" altLang="en-US" dirty="0"/>
              <a:t> </a:t>
            </a:r>
            <a:r>
              <a:rPr lang="en-US" altLang="zh-TW" dirty="0"/>
              <a:t>SNR</a:t>
            </a:r>
          </a:p>
        </p:txBody>
      </p:sp>
      <p:pic>
        <p:nvPicPr>
          <p:cNvPr id="8" name="內容版面配置區 3">
            <a:extLst>
              <a:ext uri="{FF2B5EF4-FFF2-40B4-BE49-F238E27FC236}">
                <a16:creationId xmlns:a16="http://schemas.microsoft.com/office/drawing/2014/main" id="{2448B557-8CB1-E745-B2AE-42B18636D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81037"/>
            <a:ext cx="5867141" cy="397608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A381F60-547E-8647-8BAB-E9C5ACE27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15098"/>
            <a:ext cx="5867142" cy="14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86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三角形 9">
            <a:extLst>
              <a:ext uri="{FF2B5EF4-FFF2-40B4-BE49-F238E27FC236}">
                <a16:creationId xmlns:a16="http://schemas.microsoft.com/office/drawing/2014/main" id="{4BA15848-71F1-4D4A-A76F-2A21E27B3821}"/>
              </a:ext>
            </a:extLst>
          </p:cNvPr>
          <p:cNvSpPr/>
          <p:nvPr/>
        </p:nvSpPr>
        <p:spPr>
          <a:xfrm rot="10800000">
            <a:off x="-12358" y="-12357"/>
            <a:ext cx="2324911" cy="5572898"/>
          </a:xfrm>
          <a:prstGeom prst="triangle">
            <a:avLst>
              <a:gd name="adj" fmla="val 100000"/>
            </a:avLst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31BD2D03-19BA-124A-B931-5EF9ADAF92D4}"/>
              </a:ext>
            </a:extLst>
          </p:cNvPr>
          <p:cNvSpPr/>
          <p:nvPr/>
        </p:nvSpPr>
        <p:spPr>
          <a:xfrm>
            <a:off x="-9729" y="-24715"/>
            <a:ext cx="2324911" cy="6882715"/>
          </a:xfrm>
          <a:prstGeom prst="triangle">
            <a:avLst>
              <a:gd name="adj" fmla="val 0"/>
            </a:avLst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0E1F77B-0C67-E340-9933-0406EEB9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Denoising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9DEA330-A4DA-FF49-8AEB-54729B54C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82939"/>
            <a:ext cx="5257800" cy="3492121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A37043F-CFA0-EE4A-A6FF-BC35D3107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246133" cy="348437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7497042-06D0-E348-A37A-64909092B32C}"/>
              </a:ext>
            </a:extLst>
          </p:cNvPr>
          <p:cNvSpPr txBox="1"/>
          <p:nvPr/>
        </p:nvSpPr>
        <p:spPr>
          <a:xfrm>
            <a:off x="3125500" y="517506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clean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76D6CDA-47F7-B041-9FF2-B4C21CB151A1}"/>
              </a:ext>
            </a:extLst>
          </p:cNvPr>
          <p:cNvSpPr txBox="1"/>
          <p:nvPr/>
        </p:nvSpPr>
        <p:spPr>
          <a:xfrm>
            <a:off x="8383300" y="5138807"/>
            <a:ext cx="671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noisy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1292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三角形 17">
            <a:extLst>
              <a:ext uri="{FF2B5EF4-FFF2-40B4-BE49-F238E27FC236}">
                <a16:creationId xmlns:a16="http://schemas.microsoft.com/office/drawing/2014/main" id="{87C6BEDD-F01A-014D-B7EF-A74967E81AE6}"/>
              </a:ext>
            </a:extLst>
          </p:cNvPr>
          <p:cNvSpPr/>
          <p:nvPr/>
        </p:nvSpPr>
        <p:spPr>
          <a:xfrm rot="10800000">
            <a:off x="-12358" y="-12357"/>
            <a:ext cx="2324911" cy="5572898"/>
          </a:xfrm>
          <a:prstGeom prst="triangle">
            <a:avLst>
              <a:gd name="adj" fmla="val 100000"/>
            </a:avLst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三角形 18">
            <a:extLst>
              <a:ext uri="{FF2B5EF4-FFF2-40B4-BE49-F238E27FC236}">
                <a16:creationId xmlns:a16="http://schemas.microsoft.com/office/drawing/2014/main" id="{2A50428C-5AD5-CE46-AC3E-681738581E01}"/>
              </a:ext>
            </a:extLst>
          </p:cNvPr>
          <p:cNvSpPr/>
          <p:nvPr/>
        </p:nvSpPr>
        <p:spPr>
          <a:xfrm>
            <a:off x="-9729" y="-24715"/>
            <a:ext cx="2324911" cy="6882715"/>
          </a:xfrm>
          <a:prstGeom prst="triangle">
            <a:avLst>
              <a:gd name="adj" fmla="val 0"/>
            </a:avLst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74CAB61-0F25-4040-8D83-6DB6C8CF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CC80A29-BDD3-C24C-ADEF-8E408554E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213" y="375294"/>
            <a:ext cx="4833551" cy="321034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13B13CB-AE06-F34B-9260-3CF0F3622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214" y="3585638"/>
            <a:ext cx="4833552" cy="321034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D55403B-5211-3048-A9B5-13F5B3BF2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764" y="375294"/>
            <a:ext cx="4833551" cy="321034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9B3C01D-8459-5F42-A70C-EF0279A08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764" y="3585638"/>
            <a:ext cx="4833550" cy="321034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8C07D451-45CD-684D-84E9-A2FDD5066B3B}"/>
              </a:ext>
            </a:extLst>
          </p:cNvPr>
          <p:cNvSpPr txBox="1"/>
          <p:nvPr/>
        </p:nvSpPr>
        <p:spPr>
          <a:xfrm>
            <a:off x="579796" y="1795800"/>
            <a:ext cx="110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WaveCRN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F5D70E3-BB9F-3E41-A3E6-0A38A962BD4E}"/>
              </a:ext>
            </a:extLst>
          </p:cNvPr>
          <p:cNvSpPr txBox="1"/>
          <p:nvPr/>
        </p:nvSpPr>
        <p:spPr>
          <a:xfrm>
            <a:off x="394809" y="5006143"/>
            <a:ext cx="128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ConvBLSTM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1690F4F-F2C2-EB49-8F56-11D127ADA79F}"/>
              </a:ext>
            </a:extLst>
          </p:cNvPr>
          <p:cNvSpPr txBox="1"/>
          <p:nvPr/>
        </p:nvSpPr>
        <p:spPr>
          <a:xfrm>
            <a:off x="3688358" y="75347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with</a:t>
            </a:r>
            <a:r>
              <a:rPr kumimoji="1" lang="zh-TW" altLang="en-US" dirty="0"/>
              <a:t> </a:t>
            </a:r>
            <a:r>
              <a:rPr kumimoji="1" lang="en-US" altLang="zh-TW" dirty="0"/>
              <a:t>mask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307496C-D9CF-C447-8CFC-0C5DCE0EF75E}"/>
              </a:ext>
            </a:extLst>
          </p:cNvPr>
          <p:cNvSpPr txBox="1"/>
          <p:nvPr/>
        </p:nvSpPr>
        <p:spPr>
          <a:xfrm>
            <a:off x="8361608" y="75347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without</a:t>
            </a:r>
            <a:r>
              <a:rPr kumimoji="1" lang="zh-TW" altLang="en-US" dirty="0"/>
              <a:t> </a:t>
            </a:r>
            <a:r>
              <a:rPr kumimoji="1" lang="en-US" altLang="zh-TW" dirty="0"/>
              <a:t>mask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218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三角形 3">
            <a:extLst>
              <a:ext uri="{FF2B5EF4-FFF2-40B4-BE49-F238E27FC236}">
                <a16:creationId xmlns:a16="http://schemas.microsoft.com/office/drawing/2014/main" id="{5F07F3CB-9A92-9849-A4E3-2954F228C2FE}"/>
              </a:ext>
            </a:extLst>
          </p:cNvPr>
          <p:cNvSpPr/>
          <p:nvPr/>
        </p:nvSpPr>
        <p:spPr>
          <a:xfrm rot="10800000">
            <a:off x="-12358" y="-12357"/>
            <a:ext cx="2324911" cy="5572898"/>
          </a:xfrm>
          <a:prstGeom prst="triangle">
            <a:avLst>
              <a:gd name="adj" fmla="val 100000"/>
            </a:avLst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三角形 4">
            <a:extLst>
              <a:ext uri="{FF2B5EF4-FFF2-40B4-BE49-F238E27FC236}">
                <a16:creationId xmlns:a16="http://schemas.microsoft.com/office/drawing/2014/main" id="{13E05EA2-722F-5746-B2A8-EA95ADE7C448}"/>
              </a:ext>
            </a:extLst>
          </p:cNvPr>
          <p:cNvSpPr/>
          <p:nvPr/>
        </p:nvSpPr>
        <p:spPr>
          <a:xfrm>
            <a:off x="-9729" y="-24715"/>
            <a:ext cx="2324911" cy="6882715"/>
          </a:xfrm>
          <a:prstGeom prst="triangle">
            <a:avLst>
              <a:gd name="adj" fmla="val 0"/>
            </a:avLst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90CB4A0-C710-C745-BCB2-C4E42E49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58F9DE-41D2-674A-943B-EA6CB2B5A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chemeClr val="bg2">
                    <a:lumMod val="90000"/>
                  </a:schemeClr>
                </a:solidFill>
              </a:rPr>
              <a:t>A Brief Introduction of SE systems</a:t>
            </a:r>
          </a:p>
          <a:p>
            <a:r>
              <a:rPr kumimoji="1" lang="en-US" altLang="zh-TW" dirty="0">
                <a:solidFill>
                  <a:schemeClr val="bg2">
                    <a:lumMod val="90000"/>
                  </a:schemeClr>
                </a:solidFill>
              </a:rPr>
              <a:t>CNN, RNN, and CRN</a:t>
            </a:r>
          </a:p>
          <a:p>
            <a:r>
              <a:rPr kumimoji="1" lang="en-US" altLang="zh-TW" dirty="0">
                <a:solidFill>
                  <a:schemeClr val="bg2">
                    <a:lumMod val="90000"/>
                  </a:schemeClr>
                </a:solidFill>
              </a:rPr>
              <a:t>Experiments – Denoising</a:t>
            </a:r>
          </a:p>
          <a:p>
            <a:r>
              <a:rPr kumimoji="1" lang="en-US" altLang="zh-TW" dirty="0"/>
              <a:t>Experiments – Compressed Speech Restoration</a:t>
            </a:r>
          </a:p>
          <a:p>
            <a:r>
              <a:rPr kumimoji="1" lang="en-US" altLang="zh-TW" dirty="0">
                <a:solidFill>
                  <a:schemeClr val="bg2">
                    <a:lumMod val="90000"/>
                  </a:schemeClr>
                </a:solidFill>
              </a:rPr>
              <a:t>Conclusions, Q&amp;A</a:t>
            </a:r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7965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三角形 12">
            <a:extLst>
              <a:ext uri="{FF2B5EF4-FFF2-40B4-BE49-F238E27FC236}">
                <a16:creationId xmlns:a16="http://schemas.microsoft.com/office/drawing/2014/main" id="{7D27E1AF-1549-3C45-AF74-B84C057E754D}"/>
              </a:ext>
            </a:extLst>
          </p:cNvPr>
          <p:cNvSpPr/>
          <p:nvPr/>
        </p:nvSpPr>
        <p:spPr>
          <a:xfrm rot="10800000">
            <a:off x="-12358" y="-12357"/>
            <a:ext cx="2324911" cy="5572898"/>
          </a:xfrm>
          <a:prstGeom prst="triangle">
            <a:avLst>
              <a:gd name="adj" fmla="val 100000"/>
            </a:avLst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三角形 13">
            <a:extLst>
              <a:ext uri="{FF2B5EF4-FFF2-40B4-BE49-F238E27FC236}">
                <a16:creationId xmlns:a16="http://schemas.microsoft.com/office/drawing/2014/main" id="{6044E990-8B5F-1C45-9474-E77DFEA1B384}"/>
              </a:ext>
            </a:extLst>
          </p:cNvPr>
          <p:cNvSpPr/>
          <p:nvPr/>
        </p:nvSpPr>
        <p:spPr>
          <a:xfrm>
            <a:off x="-9729" y="-24715"/>
            <a:ext cx="2324911" cy="6882715"/>
          </a:xfrm>
          <a:prstGeom prst="triangle">
            <a:avLst>
              <a:gd name="adj" fmla="val 0"/>
            </a:avLst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68AEF63-07C5-A44B-9F24-5C9D04B2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Compressed</a:t>
            </a:r>
            <a:r>
              <a:rPr kumimoji="1" lang="zh-TW" altLang="en-US" dirty="0"/>
              <a:t> </a:t>
            </a:r>
            <a:r>
              <a:rPr kumimoji="1" lang="en-US" altLang="zh-TW" dirty="0"/>
              <a:t>Speech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Restoration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2A4B87-07C9-CC4C-B3F5-2A3F10230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each</a:t>
            </a:r>
            <a:r>
              <a:rPr kumimoji="1" lang="zh-TW" altLang="en-US" dirty="0"/>
              <a:t> </a:t>
            </a:r>
            <a:r>
              <a:rPr kumimoji="1" lang="en-US" altLang="zh-TW" dirty="0"/>
              <a:t>input</a:t>
            </a:r>
            <a:r>
              <a:rPr kumimoji="1" lang="zh-TW" altLang="en-US" dirty="0"/>
              <a:t> </a:t>
            </a:r>
            <a:r>
              <a:rPr kumimoji="1" lang="en-US" altLang="zh-TW" dirty="0"/>
              <a:t>signal,</a:t>
            </a:r>
            <a:r>
              <a:rPr kumimoji="1" lang="zh-TW" altLang="en-US" dirty="0"/>
              <a:t> </a:t>
            </a:r>
            <a:r>
              <a:rPr kumimoji="1" lang="en-US" altLang="zh-TW" dirty="0"/>
              <a:t>its</a:t>
            </a:r>
            <a:r>
              <a:rPr kumimoji="1" lang="zh-TW" altLang="en-US" dirty="0"/>
              <a:t> </a:t>
            </a:r>
            <a:r>
              <a:rPr kumimoji="1" lang="en-US" altLang="zh-TW" dirty="0"/>
              <a:t>magnitude</a:t>
            </a:r>
            <a:r>
              <a:rPr kumimoji="1" lang="zh-TW" altLang="en-US" dirty="0"/>
              <a:t> </a:t>
            </a:r>
            <a:r>
              <a:rPr kumimoji="1" lang="en-US" altLang="zh-TW" dirty="0"/>
              <a:t>is</a:t>
            </a:r>
            <a:r>
              <a:rPr kumimoji="1" lang="zh-TW" altLang="en-US" dirty="0"/>
              <a:t> </a:t>
            </a:r>
            <a:r>
              <a:rPr kumimoji="1" lang="en-US" altLang="zh-TW" dirty="0"/>
              <a:t>quantized</a:t>
            </a:r>
            <a:r>
              <a:rPr kumimoji="1" lang="zh-TW" altLang="en-US" dirty="0"/>
              <a:t> </a:t>
            </a:r>
            <a:r>
              <a:rPr kumimoji="1" lang="en-US" altLang="zh-TW" dirty="0"/>
              <a:t>to</a:t>
            </a:r>
            <a:r>
              <a:rPr kumimoji="1" lang="zh-TW" altLang="en-US" dirty="0"/>
              <a:t> </a:t>
            </a:r>
            <a:r>
              <a:rPr kumimoji="1" lang="en-US" altLang="zh-TW" dirty="0"/>
              <a:t>-1,</a:t>
            </a:r>
            <a:r>
              <a:rPr kumimoji="1" lang="zh-TW" altLang="en-US" dirty="0"/>
              <a:t> </a:t>
            </a:r>
            <a:r>
              <a:rPr kumimoji="1" lang="en-US" altLang="zh-TW" dirty="0"/>
              <a:t>0,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</a:t>
            </a:r>
            <a:r>
              <a:rPr kumimoji="1" lang="zh-TW" altLang="en-US" dirty="0"/>
              <a:t> </a:t>
            </a:r>
            <a:r>
              <a:rPr kumimoji="1" lang="en-US" altLang="zh-TW" dirty="0"/>
              <a:t>+1.</a:t>
            </a:r>
          </a:p>
          <a:p>
            <a:r>
              <a:rPr kumimoji="1" lang="en-US" altLang="zh-TW" dirty="0"/>
              <a:t>16-bit</a:t>
            </a:r>
            <a:r>
              <a:rPr kumimoji="1" lang="zh-TW" altLang="en-US" dirty="0"/>
              <a:t> </a:t>
            </a:r>
            <a:r>
              <a:rPr kumimoji="1" lang="en-US" altLang="zh-TW" dirty="0"/>
              <a:t>=&gt;</a:t>
            </a:r>
            <a:r>
              <a:rPr kumimoji="1" lang="zh-TW" altLang="en-US" dirty="0"/>
              <a:t> </a:t>
            </a:r>
            <a:r>
              <a:rPr kumimoji="1" lang="en-US" altLang="zh-TW" dirty="0"/>
              <a:t>2-bit</a:t>
            </a:r>
          </a:p>
          <a:p>
            <a:r>
              <a:rPr kumimoji="1" lang="en-US" altLang="zh-TW" dirty="0"/>
              <a:t>A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WaveCRN</a:t>
            </a:r>
            <a:r>
              <a:rPr kumimoji="1" lang="zh-TW" altLang="en-US" dirty="0"/>
              <a:t> </a:t>
            </a:r>
            <a:r>
              <a:rPr kumimoji="1" lang="en-US" altLang="zh-TW" dirty="0"/>
              <a:t>aims</a:t>
            </a:r>
            <a:r>
              <a:rPr kumimoji="1" lang="zh-TW" altLang="en-US" dirty="0"/>
              <a:t> </a:t>
            </a:r>
            <a:r>
              <a:rPr kumimoji="1" lang="en-US" altLang="zh-TW" dirty="0"/>
              <a:t>to</a:t>
            </a:r>
            <a:r>
              <a:rPr kumimoji="1" lang="zh-TW" altLang="en-US" dirty="0"/>
              <a:t> </a:t>
            </a:r>
            <a:r>
              <a:rPr kumimoji="1" lang="en-US" altLang="zh-TW" dirty="0"/>
              <a:t>derive</a:t>
            </a:r>
            <a:r>
              <a:rPr kumimoji="1" lang="zh-TW" altLang="en-US" dirty="0"/>
              <a:t> </a:t>
            </a:r>
            <a:r>
              <a:rPr kumimoji="1" lang="en-US" altLang="zh-TW" dirty="0"/>
              <a:t>the</a:t>
            </a:r>
            <a:r>
              <a:rPr kumimoji="1" lang="zh-TW" altLang="en-US" dirty="0"/>
              <a:t> </a:t>
            </a:r>
            <a:r>
              <a:rPr kumimoji="1" lang="en-US" altLang="zh-TW" dirty="0"/>
              <a:t>original</a:t>
            </a:r>
            <a:r>
              <a:rPr kumimoji="1" lang="zh-TW" altLang="en-US" dirty="0"/>
              <a:t> </a:t>
            </a:r>
            <a:r>
              <a:rPr kumimoji="1" lang="en-US" altLang="zh-TW" dirty="0"/>
              <a:t>speech</a:t>
            </a:r>
            <a:r>
              <a:rPr kumimoji="1" lang="zh-TW" altLang="en-US" dirty="0"/>
              <a:t> </a:t>
            </a:r>
            <a:r>
              <a:rPr kumimoji="1" lang="en-US" altLang="zh-TW" dirty="0"/>
              <a:t>before</a:t>
            </a:r>
            <a:r>
              <a:rPr kumimoji="1" lang="zh-TW" altLang="en-US" dirty="0"/>
              <a:t> </a:t>
            </a:r>
            <a:r>
              <a:rPr kumimoji="1" lang="en-US" altLang="zh-TW" dirty="0"/>
              <a:t>being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compressed.</a:t>
            </a:r>
          </a:p>
          <a:p>
            <a:r>
              <a:rPr kumimoji="1" lang="en-US" altLang="zh-TW" dirty="0"/>
              <a:t>All</a:t>
            </a:r>
            <a:r>
              <a:rPr kumimoji="1" lang="zh-TW" altLang="en-US" dirty="0"/>
              <a:t> </a:t>
            </a:r>
            <a:r>
              <a:rPr kumimoji="1" lang="en-US" altLang="zh-TW" dirty="0"/>
              <a:t>hyperparameters</a:t>
            </a:r>
            <a:r>
              <a:rPr kumimoji="1" lang="zh-TW" altLang="en-US" dirty="0"/>
              <a:t> </a:t>
            </a:r>
            <a:r>
              <a:rPr kumimoji="1" lang="en-US" altLang="zh-TW" dirty="0"/>
              <a:t>are</a:t>
            </a:r>
            <a:r>
              <a:rPr kumimoji="1" lang="zh-TW" altLang="en-US" dirty="0"/>
              <a:t> </a:t>
            </a:r>
            <a:r>
              <a:rPr kumimoji="1" lang="en-US" altLang="zh-TW" dirty="0"/>
              <a:t>identical</a:t>
            </a:r>
            <a:r>
              <a:rPr kumimoji="1" lang="zh-TW" altLang="en-US" dirty="0"/>
              <a:t> </a:t>
            </a:r>
            <a:r>
              <a:rPr kumimoji="1" lang="en-US" altLang="zh-TW" dirty="0"/>
              <a:t>to</a:t>
            </a:r>
            <a:r>
              <a:rPr kumimoji="1" lang="zh-TW" altLang="en-US" dirty="0"/>
              <a:t> </a:t>
            </a:r>
            <a:r>
              <a:rPr kumimoji="1" lang="en-US" altLang="zh-TW" dirty="0"/>
              <a:t>denoising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task.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4F2E5C4-375E-5345-9246-F9DDA3B37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700" y="4775479"/>
            <a:ext cx="35306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20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三角形 19">
            <a:extLst>
              <a:ext uri="{FF2B5EF4-FFF2-40B4-BE49-F238E27FC236}">
                <a16:creationId xmlns:a16="http://schemas.microsoft.com/office/drawing/2014/main" id="{14F98BB2-E105-C246-B939-83436ECBAB0B}"/>
              </a:ext>
            </a:extLst>
          </p:cNvPr>
          <p:cNvSpPr/>
          <p:nvPr/>
        </p:nvSpPr>
        <p:spPr>
          <a:xfrm rot="10800000">
            <a:off x="-12358" y="-12357"/>
            <a:ext cx="2324911" cy="5572898"/>
          </a:xfrm>
          <a:prstGeom prst="triangle">
            <a:avLst>
              <a:gd name="adj" fmla="val 100000"/>
            </a:avLst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三角形 20">
            <a:extLst>
              <a:ext uri="{FF2B5EF4-FFF2-40B4-BE49-F238E27FC236}">
                <a16:creationId xmlns:a16="http://schemas.microsoft.com/office/drawing/2014/main" id="{52745A69-C310-7B44-A4AE-4B749AD0ECA8}"/>
              </a:ext>
            </a:extLst>
          </p:cNvPr>
          <p:cNvSpPr/>
          <p:nvPr/>
        </p:nvSpPr>
        <p:spPr>
          <a:xfrm>
            <a:off x="-9729" y="-24715"/>
            <a:ext cx="2324911" cy="6882715"/>
          </a:xfrm>
          <a:prstGeom prst="triangle">
            <a:avLst>
              <a:gd name="adj" fmla="val 0"/>
            </a:avLst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68AEF63-07C5-A44B-9F24-5C9D04B2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Compressed</a:t>
            </a:r>
            <a:r>
              <a:rPr kumimoji="1" lang="zh-TW" altLang="en-US" dirty="0"/>
              <a:t> </a:t>
            </a:r>
            <a:r>
              <a:rPr kumimoji="1" lang="en-US" altLang="zh-TW" dirty="0"/>
              <a:t>Speech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Restoration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A55F06C-E750-5143-8B41-A2468D6CF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299" y="1434994"/>
            <a:ext cx="3901703" cy="2591431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63BF6E-60D6-DB4F-A6D6-DCFB011D7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298" y="4053151"/>
            <a:ext cx="3901703" cy="259142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458648C-55FC-014D-B1BD-6B1434A8A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34994"/>
            <a:ext cx="3901704" cy="258601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572DC5E-4177-E541-8369-19F259772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828" y="4053150"/>
            <a:ext cx="3909875" cy="2591429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24DC8CCE-3DC5-C746-B7DA-B506053B3CEC}"/>
              </a:ext>
            </a:extLst>
          </p:cNvPr>
          <p:cNvSpPr txBox="1"/>
          <p:nvPr/>
        </p:nvSpPr>
        <p:spPr>
          <a:xfrm>
            <a:off x="1174650" y="2543334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clean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F3262B6-0590-CF4A-BA30-D999F6EAAB6E}"/>
              </a:ext>
            </a:extLst>
          </p:cNvPr>
          <p:cNvSpPr txBox="1"/>
          <p:nvPr/>
        </p:nvSpPr>
        <p:spPr>
          <a:xfrm>
            <a:off x="1174650" y="5164198"/>
            <a:ext cx="671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noisy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6D20BC3-82C5-524C-B04F-3301AE17A258}"/>
              </a:ext>
            </a:extLst>
          </p:cNvPr>
          <p:cNvSpPr txBox="1"/>
          <p:nvPr/>
        </p:nvSpPr>
        <p:spPr>
          <a:xfrm>
            <a:off x="10250293" y="2543334"/>
            <a:ext cx="110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WaveCRN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2CAA4A8-075B-D143-B5D7-BF1AB7CA6E5B}"/>
              </a:ext>
            </a:extLst>
          </p:cNvPr>
          <p:cNvSpPr txBox="1"/>
          <p:nvPr/>
        </p:nvSpPr>
        <p:spPr>
          <a:xfrm>
            <a:off x="10324703" y="5164198"/>
            <a:ext cx="954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LPS-SRU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D062509C-5FB8-DA41-A221-94E654233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0741" y="19135"/>
            <a:ext cx="3839103" cy="14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86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三角形 3">
            <a:extLst>
              <a:ext uri="{FF2B5EF4-FFF2-40B4-BE49-F238E27FC236}">
                <a16:creationId xmlns:a16="http://schemas.microsoft.com/office/drawing/2014/main" id="{2D487E37-B0BF-2E4B-A0DC-36D9E58E6594}"/>
              </a:ext>
            </a:extLst>
          </p:cNvPr>
          <p:cNvSpPr/>
          <p:nvPr/>
        </p:nvSpPr>
        <p:spPr>
          <a:xfrm rot="10800000">
            <a:off x="-12358" y="-12357"/>
            <a:ext cx="2324911" cy="5572898"/>
          </a:xfrm>
          <a:prstGeom prst="triangle">
            <a:avLst>
              <a:gd name="adj" fmla="val 100000"/>
            </a:avLst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三角形 4">
            <a:extLst>
              <a:ext uri="{FF2B5EF4-FFF2-40B4-BE49-F238E27FC236}">
                <a16:creationId xmlns:a16="http://schemas.microsoft.com/office/drawing/2014/main" id="{B9502C8B-4897-F446-A4C0-E8F697D30CE2}"/>
              </a:ext>
            </a:extLst>
          </p:cNvPr>
          <p:cNvSpPr/>
          <p:nvPr/>
        </p:nvSpPr>
        <p:spPr>
          <a:xfrm>
            <a:off x="-9729" y="-24715"/>
            <a:ext cx="2324911" cy="6882715"/>
          </a:xfrm>
          <a:prstGeom prst="triangle">
            <a:avLst>
              <a:gd name="adj" fmla="val 0"/>
            </a:avLst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90CB4A0-C710-C745-BCB2-C4E42E49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58F9DE-41D2-674A-943B-EA6CB2B5A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chemeClr val="bg2">
                    <a:lumMod val="90000"/>
                  </a:schemeClr>
                </a:solidFill>
              </a:rPr>
              <a:t>A Brief Introduction of SE systems</a:t>
            </a:r>
          </a:p>
          <a:p>
            <a:r>
              <a:rPr kumimoji="1" lang="en-US" altLang="zh-TW" dirty="0">
                <a:solidFill>
                  <a:schemeClr val="bg2">
                    <a:lumMod val="90000"/>
                  </a:schemeClr>
                </a:solidFill>
              </a:rPr>
              <a:t>CNN, RNN, and CRN</a:t>
            </a:r>
          </a:p>
          <a:p>
            <a:r>
              <a:rPr kumimoji="1" lang="en-US" altLang="zh-TW" dirty="0">
                <a:solidFill>
                  <a:schemeClr val="bg2">
                    <a:lumMod val="90000"/>
                  </a:schemeClr>
                </a:solidFill>
              </a:rPr>
              <a:t>Experiments – Denoising</a:t>
            </a:r>
          </a:p>
          <a:p>
            <a:r>
              <a:rPr kumimoji="1" lang="en-US" altLang="zh-TW" dirty="0">
                <a:solidFill>
                  <a:schemeClr val="bg2">
                    <a:lumMod val="90000"/>
                  </a:schemeClr>
                </a:solidFill>
              </a:rPr>
              <a:t>Experiments – Compressed Speech Restoration</a:t>
            </a:r>
          </a:p>
          <a:p>
            <a:r>
              <a:rPr kumimoji="1" lang="en-US" altLang="zh-TW" dirty="0"/>
              <a:t>Conclusions, Q&amp;A</a:t>
            </a:r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07589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三角形 3">
            <a:extLst>
              <a:ext uri="{FF2B5EF4-FFF2-40B4-BE49-F238E27FC236}">
                <a16:creationId xmlns:a16="http://schemas.microsoft.com/office/drawing/2014/main" id="{79A4CE48-D634-C14F-BE84-9B75D1E17E5A}"/>
              </a:ext>
            </a:extLst>
          </p:cNvPr>
          <p:cNvSpPr/>
          <p:nvPr/>
        </p:nvSpPr>
        <p:spPr>
          <a:xfrm rot="10800000">
            <a:off x="-12358" y="-12357"/>
            <a:ext cx="2324911" cy="5572898"/>
          </a:xfrm>
          <a:prstGeom prst="triangle">
            <a:avLst>
              <a:gd name="adj" fmla="val 100000"/>
            </a:avLst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三角形 4">
            <a:extLst>
              <a:ext uri="{FF2B5EF4-FFF2-40B4-BE49-F238E27FC236}">
                <a16:creationId xmlns:a16="http://schemas.microsoft.com/office/drawing/2014/main" id="{6511C969-D201-0145-8F09-D649FF1B44F4}"/>
              </a:ext>
            </a:extLst>
          </p:cNvPr>
          <p:cNvSpPr/>
          <p:nvPr/>
        </p:nvSpPr>
        <p:spPr>
          <a:xfrm>
            <a:off x="-9729" y="-24715"/>
            <a:ext cx="2324911" cy="6882715"/>
          </a:xfrm>
          <a:prstGeom prst="triangle">
            <a:avLst>
              <a:gd name="adj" fmla="val 0"/>
            </a:avLst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53B43A6-133D-F343-91C9-8A0380325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Conclusion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2687C7-C26A-EB41-AD87-E1781DFD9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Integrate SRU into previous CRN, getting better performance on quality and computational efficiency (25.36x faster than </a:t>
            </a:r>
            <a:r>
              <a:rPr kumimoji="1" lang="en-US" altLang="zh-TW" dirty="0" err="1"/>
              <a:t>ConvBLSTM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Less parameters, better generalization.</a:t>
            </a:r>
          </a:p>
          <a:p>
            <a:r>
              <a:rPr kumimoji="1" lang="en-US" altLang="zh-TW" dirty="0"/>
              <a:t>RFM highly improved the performance. A masked LPS based method is even better than unmasked </a:t>
            </a:r>
            <a:r>
              <a:rPr kumimoji="1" lang="en-US" altLang="zh-TW" dirty="0" err="1"/>
              <a:t>WaveCRN</a:t>
            </a:r>
            <a:r>
              <a:rPr kumimoji="1" lang="en-US" altLang="zh-TW" dirty="0"/>
              <a:t>.</a:t>
            </a:r>
          </a:p>
          <a:p>
            <a:r>
              <a:rPr kumimoji="1" lang="en-US" altLang="zh-TW" dirty="0"/>
              <a:t>Comparing to SEGAN, Deep Feature Losses, and some other approaches, </a:t>
            </a:r>
            <a:r>
              <a:rPr kumimoji="1" lang="en-US" altLang="zh-TW" dirty="0" err="1"/>
              <a:t>WaveCRN</a:t>
            </a:r>
            <a:r>
              <a:rPr kumimoji="1" lang="en-US" altLang="zh-TW" dirty="0"/>
              <a:t> is competitive with much simpler structure.</a:t>
            </a:r>
          </a:p>
          <a:p>
            <a:r>
              <a:rPr kumimoji="1" lang="en-US" altLang="zh-TW" dirty="0"/>
              <a:t>Designed a new application (e.g. compressed speech restoration) and get promising results.</a:t>
            </a:r>
          </a:p>
        </p:txBody>
      </p:sp>
    </p:spTree>
    <p:extLst>
      <p:ext uri="{BB962C8B-B14F-4D97-AF65-F5344CB8AC3E}">
        <p14:creationId xmlns:p14="http://schemas.microsoft.com/office/powerpoint/2010/main" val="2940964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三角形 4">
            <a:extLst>
              <a:ext uri="{FF2B5EF4-FFF2-40B4-BE49-F238E27FC236}">
                <a16:creationId xmlns:a16="http://schemas.microsoft.com/office/drawing/2014/main" id="{4FB3CFC7-186D-AF4A-AA82-9F8C0DC110E4}"/>
              </a:ext>
            </a:extLst>
          </p:cNvPr>
          <p:cNvSpPr/>
          <p:nvPr/>
        </p:nvSpPr>
        <p:spPr>
          <a:xfrm rot="10800000">
            <a:off x="-12358" y="-12357"/>
            <a:ext cx="2324911" cy="5572898"/>
          </a:xfrm>
          <a:prstGeom prst="triangle">
            <a:avLst>
              <a:gd name="adj" fmla="val 100000"/>
            </a:avLst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F4A32779-01EE-F342-BFDD-382063BD86C1}"/>
              </a:ext>
            </a:extLst>
          </p:cNvPr>
          <p:cNvSpPr/>
          <p:nvPr/>
        </p:nvSpPr>
        <p:spPr>
          <a:xfrm>
            <a:off x="-9729" y="-24715"/>
            <a:ext cx="2324911" cy="6882715"/>
          </a:xfrm>
          <a:prstGeom prst="triangle">
            <a:avLst>
              <a:gd name="adj" fmla="val 0"/>
            </a:avLst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0E2B3E-1B46-A74F-AD23-D3A75A08A688}"/>
              </a:ext>
            </a:extLst>
          </p:cNvPr>
          <p:cNvSpPr txBox="1"/>
          <p:nvPr/>
        </p:nvSpPr>
        <p:spPr>
          <a:xfrm>
            <a:off x="4773827" y="2613392"/>
            <a:ext cx="26443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0000" dirty="0"/>
              <a:t>Q&amp;A</a:t>
            </a:r>
            <a:endParaRPr kumimoji="1" lang="zh-TW" altLang="en-US" sz="10000" dirty="0"/>
          </a:p>
        </p:txBody>
      </p:sp>
      <p:sp>
        <p:nvSpPr>
          <p:cNvPr id="7" name="三角形 6">
            <a:extLst>
              <a:ext uri="{FF2B5EF4-FFF2-40B4-BE49-F238E27FC236}">
                <a16:creationId xmlns:a16="http://schemas.microsoft.com/office/drawing/2014/main" id="{998274AC-55CC-484B-8D3F-1125ADAB9749}"/>
              </a:ext>
            </a:extLst>
          </p:cNvPr>
          <p:cNvSpPr/>
          <p:nvPr/>
        </p:nvSpPr>
        <p:spPr>
          <a:xfrm>
            <a:off x="9901531" y="1297459"/>
            <a:ext cx="2324911" cy="5572898"/>
          </a:xfrm>
          <a:prstGeom prst="triangle">
            <a:avLst>
              <a:gd name="adj" fmla="val 100000"/>
            </a:avLst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545199B0-20B2-A046-BF08-3832AEC6358C}"/>
              </a:ext>
            </a:extLst>
          </p:cNvPr>
          <p:cNvSpPr/>
          <p:nvPr/>
        </p:nvSpPr>
        <p:spPr>
          <a:xfrm rot="10800000">
            <a:off x="9891803" y="0"/>
            <a:ext cx="2324911" cy="6882715"/>
          </a:xfrm>
          <a:prstGeom prst="triangle">
            <a:avLst>
              <a:gd name="adj" fmla="val 0"/>
            </a:avLst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0366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三角形 3">
            <a:extLst>
              <a:ext uri="{FF2B5EF4-FFF2-40B4-BE49-F238E27FC236}">
                <a16:creationId xmlns:a16="http://schemas.microsoft.com/office/drawing/2014/main" id="{5DAFF146-0DD6-7F4A-ABE3-269C053E307A}"/>
              </a:ext>
            </a:extLst>
          </p:cNvPr>
          <p:cNvSpPr/>
          <p:nvPr/>
        </p:nvSpPr>
        <p:spPr>
          <a:xfrm rot="10800000">
            <a:off x="-12358" y="-12357"/>
            <a:ext cx="2324911" cy="5572898"/>
          </a:xfrm>
          <a:prstGeom prst="triangle">
            <a:avLst>
              <a:gd name="adj" fmla="val 100000"/>
            </a:avLst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" name="三角形 4">
            <a:extLst>
              <a:ext uri="{FF2B5EF4-FFF2-40B4-BE49-F238E27FC236}">
                <a16:creationId xmlns:a16="http://schemas.microsoft.com/office/drawing/2014/main" id="{22C18B26-D34A-1F4E-BED5-04E0752E58F3}"/>
              </a:ext>
            </a:extLst>
          </p:cNvPr>
          <p:cNvSpPr/>
          <p:nvPr/>
        </p:nvSpPr>
        <p:spPr>
          <a:xfrm>
            <a:off x="-9729" y="-24715"/>
            <a:ext cx="2324911" cy="6882715"/>
          </a:xfrm>
          <a:prstGeom prst="triangle">
            <a:avLst>
              <a:gd name="adj" fmla="val 0"/>
            </a:avLst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90CB4A0-C710-C745-BCB2-C4E42E49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58F9DE-41D2-674A-943B-EA6CB2B5A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A Brief Introduction of SE systems</a:t>
            </a:r>
          </a:p>
          <a:p>
            <a:r>
              <a:rPr kumimoji="1" lang="en-US" altLang="zh-TW" dirty="0">
                <a:solidFill>
                  <a:schemeClr val="bg2">
                    <a:lumMod val="90000"/>
                  </a:schemeClr>
                </a:solidFill>
              </a:rPr>
              <a:t>CNN, RNN, and CRN</a:t>
            </a:r>
          </a:p>
          <a:p>
            <a:r>
              <a:rPr kumimoji="1" lang="en-US" altLang="zh-TW" dirty="0">
                <a:solidFill>
                  <a:schemeClr val="bg2">
                    <a:lumMod val="90000"/>
                  </a:schemeClr>
                </a:solidFill>
              </a:rPr>
              <a:t>Experiments – Denoising</a:t>
            </a:r>
          </a:p>
          <a:p>
            <a:r>
              <a:rPr kumimoji="1" lang="en-US" altLang="zh-TW" dirty="0">
                <a:solidFill>
                  <a:schemeClr val="bg2">
                    <a:lumMod val="90000"/>
                  </a:schemeClr>
                </a:solidFill>
              </a:rPr>
              <a:t>Experiments – Compressed Speech Restoration</a:t>
            </a:r>
          </a:p>
          <a:p>
            <a:r>
              <a:rPr kumimoji="1" lang="en-US" altLang="zh-TW" dirty="0">
                <a:solidFill>
                  <a:schemeClr val="bg2">
                    <a:lumMod val="90000"/>
                  </a:schemeClr>
                </a:solidFill>
              </a:rPr>
              <a:t>Conclusions, Q&amp;A</a:t>
            </a:r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2024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三角形 12">
            <a:extLst>
              <a:ext uri="{FF2B5EF4-FFF2-40B4-BE49-F238E27FC236}">
                <a16:creationId xmlns:a16="http://schemas.microsoft.com/office/drawing/2014/main" id="{115AEFFE-95C0-854A-9AF4-A7233DB6216C}"/>
              </a:ext>
            </a:extLst>
          </p:cNvPr>
          <p:cNvSpPr/>
          <p:nvPr/>
        </p:nvSpPr>
        <p:spPr>
          <a:xfrm rot="10800000">
            <a:off x="-12358" y="-12357"/>
            <a:ext cx="2324911" cy="5572898"/>
          </a:xfrm>
          <a:prstGeom prst="triangle">
            <a:avLst>
              <a:gd name="adj" fmla="val 100000"/>
            </a:avLst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三角形 13">
            <a:extLst>
              <a:ext uri="{FF2B5EF4-FFF2-40B4-BE49-F238E27FC236}">
                <a16:creationId xmlns:a16="http://schemas.microsoft.com/office/drawing/2014/main" id="{DDCCBD10-067B-BF4A-A241-45305D508B05}"/>
              </a:ext>
            </a:extLst>
          </p:cNvPr>
          <p:cNvSpPr/>
          <p:nvPr/>
        </p:nvSpPr>
        <p:spPr>
          <a:xfrm>
            <a:off x="-9729" y="-24715"/>
            <a:ext cx="2324911" cy="6882715"/>
          </a:xfrm>
          <a:prstGeom prst="triangle">
            <a:avLst>
              <a:gd name="adj" fmla="val 0"/>
            </a:avLst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D055280-666E-2A4C-9A44-A8D7948E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</a:t>
            </a:r>
            <a:r>
              <a:rPr kumimoji="1" lang="zh-TW" altLang="en-US" dirty="0"/>
              <a:t> </a:t>
            </a:r>
            <a:r>
              <a:rPr kumimoji="1" lang="en-US" altLang="zh-TW" dirty="0"/>
              <a:t>pipelines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A8C32B3-FE60-144E-88A4-74FFBC8B0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8346" y="2736850"/>
            <a:ext cx="4248211" cy="170869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1C5C015-03A2-8041-A628-51FA9B6BAB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4"/>
          <a:stretch/>
        </p:blipFill>
        <p:spPr>
          <a:xfrm>
            <a:off x="6517229" y="3018953"/>
            <a:ext cx="4836571" cy="142658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B0E5B88-82A1-A145-95B0-4C2514C6B12F}"/>
              </a:ext>
            </a:extLst>
          </p:cNvPr>
          <p:cNvSpPr txBox="1"/>
          <p:nvPr/>
        </p:nvSpPr>
        <p:spPr>
          <a:xfrm>
            <a:off x="2252014" y="4640093"/>
            <a:ext cx="272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Log</a:t>
            </a:r>
            <a:r>
              <a:rPr kumimoji="1" lang="zh-TW" altLang="en-US" dirty="0"/>
              <a:t> </a:t>
            </a:r>
            <a:r>
              <a:rPr kumimoji="1" lang="en-US" altLang="zh-TW" dirty="0"/>
              <a:t>power</a:t>
            </a:r>
            <a:r>
              <a:rPr kumimoji="1" lang="zh-TW" altLang="en-US" dirty="0"/>
              <a:t> </a:t>
            </a:r>
            <a:r>
              <a:rPr kumimoji="1" lang="en-US" altLang="zh-TW" dirty="0"/>
              <a:t>spectrum</a:t>
            </a:r>
            <a:r>
              <a:rPr kumimoji="1" lang="zh-TW" altLang="en-US" dirty="0"/>
              <a:t> </a:t>
            </a:r>
            <a:r>
              <a:rPr kumimoji="1" lang="en-US" altLang="zh-TW" dirty="0"/>
              <a:t>based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90C6C07-3A3D-3548-B09F-DA348F3C4FAF}"/>
              </a:ext>
            </a:extLst>
          </p:cNvPr>
          <p:cNvSpPr txBox="1"/>
          <p:nvPr/>
        </p:nvSpPr>
        <p:spPr>
          <a:xfrm>
            <a:off x="7842682" y="4640093"/>
            <a:ext cx="2185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Raw</a:t>
            </a:r>
            <a:r>
              <a:rPr kumimoji="1" lang="zh-TW" altLang="en-US" dirty="0"/>
              <a:t> </a:t>
            </a:r>
            <a:r>
              <a:rPr kumimoji="1" lang="en-US" altLang="zh-TW" dirty="0"/>
              <a:t>waveform</a:t>
            </a:r>
            <a:r>
              <a:rPr kumimoji="1" lang="zh-TW" altLang="en-US" dirty="0"/>
              <a:t> </a:t>
            </a:r>
            <a:r>
              <a:rPr kumimoji="1" lang="en-US" altLang="zh-TW" dirty="0"/>
              <a:t>based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E4DA2DA-F882-D840-A5C2-F074F95C3232}"/>
              </a:ext>
            </a:extLst>
          </p:cNvPr>
          <p:cNvSpPr txBox="1"/>
          <p:nvPr/>
        </p:nvSpPr>
        <p:spPr>
          <a:xfrm>
            <a:off x="2741656" y="6308209"/>
            <a:ext cx="945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  <a:hlinkClick r:id="rId4"/>
              </a:rPr>
              <a:t>Source:</a:t>
            </a:r>
            <a:r>
              <a:rPr lang="zh-TW" altLang="en-US" dirty="0">
                <a:solidFill>
                  <a:schemeClr val="accent1"/>
                </a:solidFill>
                <a:hlinkClick r:id="rId4"/>
              </a:rPr>
              <a:t> </a:t>
            </a:r>
            <a:r>
              <a:rPr lang="en" altLang="zh-TW" dirty="0">
                <a:solidFill>
                  <a:schemeClr val="accent1"/>
                </a:solidFill>
                <a:hlinkClick r:id="rId4"/>
              </a:rPr>
              <a:t>Speech enhancement with stacked frames and deep neural network for VoIP applications</a:t>
            </a:r>
            <a:endParaRPr kumimoji="1" lang="zh-TW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344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三角形 9">
            <a:extLst>
              <a:ext uri="{FF2B5EF4-FFF2-40B4-BE49-F238E27FC236}">
                <a16:creationId xmlns:a16="http://schemas.microsoft.com/office/drawing/2014/main" id="{D5A8FEA6-470B-4E45-8C71-BCBDE1095A15}"/>
              </a:ext>
            </a:extLst>
          </p:cNvPr>
          <p:cNvSpPr/>
          <p:nvPr/>
        </p:nvSpPr>
        <p:spPr>
          <a:xfrm rot="10800000">
            <a:off x="-12358" y="-12357"/>
            <a:ext cx="2324911" cy="5572898"/>
          </a:xfrm>
          <a:prstGeom prst="triangle">
            <a:avLst>
              <a:gd name="adj" fmla="val 100000"/>
            </a:avLst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C79C8795-C052-DD42-8252-91D71BCE44AA}"/>
              </a:ext>
            </a:extLst>
          </p:cNvPr>
          <p:cNvSpPr/>
          <p:nvPr/>
        </p:nvSpPr>
        <p:spPr>
          <a:xfrm>
            <a:off x="-9729" y="-24715"/>
            <a:ext cx="2324911" cy="6882715"/>
          </a:xfrm>
          <a:prstGeom prst="triangle">
            <a:avLst>
              <a:gd name="adj" fmla="val 0"/>
            </a:avLst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B1D30AC-EC01-B140-9A36-D0C0B92B0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Log</a:t>
            </a:r>
            <a:r>
              <a:rPr kumimoji="1" lang="zh-TW" altLang="en-US" dirty="0"/>
              <a:t> </a:t>
            </a:r>
            <a:r>
              <a:rPr kumimoji="1" lang="en-US" altLang="zh-TW" dirty="0"/>
              <a:t>Power</a:t>
            </a:r>
            <a:r>
              <a:rPr kumimoji="1" lang="zh-TW" altLang="en-US" dirty="0"/>
              <a:t> </a:t>
            </a:r>
            <a:r>
              <a:rPr kumimoji="1" lang="en-US" altLang="zh-TW" dirty="0"/>
              <a:t>Spectrum</a:t>
            </a:r>
            <a:r>
              <a:rPr kumimoji="1" lang="zh-TW" altLang="en-US" dirty="0"/>
              <a:t> </a:t>
            </a:r>
            <a:r>
              <a:rPr kumimoji="1" lang="en-US" altLang="zh-TW" dirty="0"/>
              <a:t>Based</a:t>
            </a:r>
            <a:r>
              <a:rPr kumimoji="1" lang="zh-TW" altLang="en-US" dirty="0"/>
              <a:t> </a:t>
            </a:r>
            <a:r>
              <a:rPr kumimoji="1" lang="en-US" altLang="zh-TW" dirty="0"/>
              <a:t>Methods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10C7213-9561-5444-AA9D-08768AE4D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254" y="2326804"/>
            <a:ext cx="5051170" cy="362568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4AA0AB1-20D6-024B-8C31-2D493459C589}"/>
              </a:ext>
            </a:extLst>
          </p:cNvPr>
          <p:cNvSpPr txBox="1"/>
          <p:nvPr/>
        </p:nvSpPr>
        <p:spPr>
          <a:xfrm>
            <a:off x="2105985" y="6054992"/>
            <a:ext cx="3990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dirty="0">
                <a:hlinkClick r:id="rId3"/>
              </a:rPr>
              <a:t>https://www.citi.sinica.edu.tw/papers/yu.tsao/3582-F.pdf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F213A35-9AAF-3449-A3E3-52671BF02471}"/>
              </a:ext>
            </a:extLst>
          </p:cNvPr>
          <p:cNvSpPr txBox="1"/>
          <p:nvPr/>
        </p:nvSpPr>
        <p:spPr>
          <a:xfrm>
            <a:off x="3110161" y="1730122"/>
            <a:ext cx="2987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Deep</a:t>
            </a:r>
            <a:r>
              <a:rPr kumimoji="1" lang="zh-TW" altLang="en-US" dirty="0"/>
              <a:t> </a:t>
            </a:r>
            <a:r>
              <a:rPr kumimoji="1" lang="en-US" altLang="zh-TW" dirty="0"/>
              <a:t>Denoising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Auto-Encoder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82FF391-3D50-A54B-8325-7D188C6FF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071" y="2312147"/>
            <a:ext cx="5259286" cy="347703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E49C78F-3954-EB49-BAD8-381C92198889}"/>
              </a:ext>
            </a:extLst>
          </p:cNvPr>
          <p:cNvSpPr txBox="1"/>
          <p:nvPr/>
        </p:nvSpPr>
        <p:spPr>
          <a:xfrm>
            <a:off x="7132053" y="1690688"/>
            <a:ext cx="4123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dirty="0"/>
              <a:t>AN ATTENTION-BASED NEURAL NETWORK APPROACH FOR SINGLE CHANNEL SPEECH ENHANCEMENT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3550A8-A57C-B640-8F87-69EB5AAD0F86}"/>
              </a:ext>
            </a:extLst>
          </p:cNvPr>
          <p:cNvSpPr/>
          <p:nvPr/>
        </p:nvSpPr>
        <p:spPr>
          <a:xfrm>
            <a:off x="6565557" y="599192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dirty="0">
                <a:hlinkClick r:id="rId5"/>
              </a:rPr>
              <a:t>http://www.nwpu-aslp.org/lxie/papers/2019ICASSP-XiangHao.pdf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914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三角形 9">
            <a:extLst>
              <a:ext uri="{FF2B5EF4-FFF2-40B4-BE49-F238E27FC236}">
                <a16:creationId xmlns:a16="http://schemas.microsoft.com/office/drawing/2014/main" id="{B324B7A0-2FA6-9F40-8323-73B422560751}"/>
              </a:ext>
            </a:extLst>
          </p:cNvPr>
          <p:cNvSpPr/>
          <p:nvPr/>
        </p:nvSpPr>
        <p:spPr>
          <a:xfrm rot="10800000">
            <a:off x="-12358" y="-12357"/>
            <a:ext cx="2324911" cy="5572898"/>
          </a:xfrm>
          <a:prstGeom prst="triangle">
            <a:avLst>
              <a:gd name="adj" fmla="val 100000"/>
            </a:avLst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三角形 10">
            <a:extLst>
              <a:ext uri="{FF2B5EF4-FFF2-40B4-BE49-F238E27FC236}">
                <a16:creationId xmlns:a16="http://schemas.microsoft.com/office/drawing/2014/main" id="{F790E71A-30CD-E048-BA7C-4D28C908AD5C}"/>
              </a:ext>
            </a:extLst>
          </p:cNvPr>
          <p:cNvSpPr/>
          <p:nvPr/>
        </p:nvSpPr>
        <p:spPr>
          <a:xfrm>
            <a:off x="-9729" y="-24715"/>
            <a:ext cx="2324911" cy="6882715"/>
          </a:xfrm>
          <a:prstGeom prst="triangle">
            <a:avLst>
              <a:gd name="adj" fmla="val 0"/>
            </a:avLst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E394E35-F9BE-5144-B091-0D8EF59CA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Log</a:t>
            </a:r>
            <a:r>
              <a:rPr kumimoji="1" lang="zh-TW" altLang="en-US" dirty="0"/>
              <a:t> </a:t>
            </a:r>
            <a:r>
              <a:rPr kumimoji="1" lang="en-US" altLang="zh-TW" dirty="0"/>
              <a:t>Power</a:t>
            </a:r>
            <a:r>
              <a:rPr kumimoji="1" lang="zh-TW" altLang="en-US" dirty="0"/>
              <a:t> </a:t>
            </a:r>
            <a:r>
              <a:rPr kumimoji="1" lang="en-US" altLang="zh-TW" dirty="0"/>
              <a:t>Spectrum</a:t>
            </a:r>
            <a:r>
              <a:rPr kumimoji="1" lang="zh-TW" altLang="en-US" dirty="0"/>
              <a:t> </a:t>
            </a:r>
            <a:r>
              <a:rPr kumimoji="1" lang="en-US" altLang="zh-TW" dirty="0"/>
              <a:t>Based</a:t>
            </a:r>
            <a:r>
              <a:rPr kumimoji="1" lang="zh-TW" altLang="en-US" dirty="0"/>
              <a:t> </a:t>
            </a:r>
            <a:r>
              <a:rPr kumimoji="1" lang="en-US" altLang="zh-TW" dirty="0"/>
              <a:t>Methods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0DE840-BEE6-384F-9A46-380748E66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Using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noisy</a:t>
            </a:r>
            <a:r>
              <a:rPr kumimoji="1" lang="zh-TW" altLang="en-US" dirty="0"/>
              <a:t> </a:t>
            </a:r>
            <a:r>
              <a:rPr kumimoji="1" lang="en-US" altLang="zh-TW" dirty="0"/>
              <a:t>phase</a:t>
            </a:r>
            <a:r>
              <a:rPr kumimoji="1" lang="zh-TW" altLang="en-US" dirty="0"/>
              <a:t> </a:t>
            </a:r>
            <a:r>
              <a:rPr kumimoji="1" lang="en-US" altLang="zh-TW" dirty="0"/>
              <a:t>spectrum</a:t>
            </a:r>
            <a:r>
              <a:rPr kumimoji="1" lang="zh-TW" altLang="en-US" dirty="0"/>
              <a:t> </a:t>
            </a:r>
            <a:r>
              <a:rPr kumimoji="1" lang="en-US" altLang="zh-TW" dirty="0"/>
              <a:t>in</a:t>
            </a:r>
            <a:r>
              <a:rPr kumimoji="1" lang="zh-TW" altLang="en-US" dirty="0"/>
              <a:t> </a:t>
            </a:r>
            <a:r>
              <a:rPr kumimoji="1" lang="en-US" altLang="zh-TW" dirty="0"/>
              <a:t>reconstruction</a:t>
            </a:r>
            <a:r>
              <a:rPr kumimoji="1" lang="zh-TW" altLang="en-US" dirty="0"/>
              <a:t> </a:t>
            </a:r>
            <a:r>
              <a:rPr kumimoji="1" lang="en-US" altLang="zh-TW" dirty="0"/>
              <a:t>decreases</a:t>
            </a:r>
            <a:r>
              <a:rPr kumimoji="1" lang="zh-TW" altLang="en-US" dirty="0"/>
              <a:t> </a:t>
            </a:r>
            <a:r>
              <a:rPr kumimoji="1" lang="en-US" altLang="zh-TW" dirty="0"/>
              <a:t>the</a:t>
            </a:r>
            <a:r>
              <a:rPr kumimoji="1" lang="zh-TW" altLang="en-US" dirty="0"/>
              <a:t> </a:t>
            </a:r>
            <a:r>
              <a:rPr kumimoji="1" lang="en-US" altLang="zh-TW" dirty="0"/>
              <a:t>quality</a:t>
            </a:r>
            <a:r>
              <a:rPr kumimoji="1" lang="zh-TW" altLang="en-US" dirty="0"/>
              <a:t> </a:t>
            </a:r>
            <a:r>
              <a:rPr kumimoji="1" lang="en-US" altLang="zh-TW" dirty="0"/>
              <a:t>of</a:t>
            </a:r>
            <a:r>
              <a:rPr kumimoji="1" lang="zh-TW" altLang="en-US" dirty="0"/>
              <a:t> </a:t>
            </a:r>
            <a:r>
              <a:rPr kumimoji="1" lang="en-US" altLang="zh-TW" dirty="0"/>
              <a:t>the</a:t>
            </a:r>
            <a:r>
              <a:rPr kumimoji="1" lang="zh-TW" altLang="en-US" dirty="0"/>
              <a:t> </a:t>
            </a:r>
            <a:r>
              <a:rPr kumimoji="1" lang="en-US" altLang="zh-TW" dirty="0"/>
              <a:t>enhanced</a:t>
            </a:r>
            <a:r>
              <a:rPr kumimoji="1" lang="zh-TW" altLang="en-US" dirty="0"/>
              <a:t> </a:t>
            </a:r>
            <a:r>
              <a:rPr kumimoji="1" lang="en-US" altLang="zh-TW" dirty="0"/>
              <a:t>speech.</a:t>
            </a:r>
          </a:p>
          <a:p>
            <a:r>
              <a:rPr kumimoji="1" lang="en-US" altLang="zh-TW" dirty="0"/>
              <a:t>Alternatives:</a:t>
            </a:r>
          </a:p>
          <a:p>
            <a:pPr lvl="1"/>
            <a:r>
              <a:rPr kumimoji="1" lang="en-US" altLang="zh-TW" dirty="0">
                <a:solidFill>
                  <a:srgbClr val="00B0F0"/>
                </a:solidFill>
              </a:rPr>
              <a:t>Raw</a:t>
            </a:r>
            <a:r>
              <a:rPr kumimoji="1" lang="zh-TW" altLang="en-US" dirty="0">
                <a:solidFill>
                  <a:srgbClr val="00B0F0"/>
                </a:solidFill>
              </a:rPr>
              <a:t> </a:t>
            </a:r>
            <a:r>
              <a:rPr kumimoji="1" lang="en-US" altLang="zh-TW" dirty="0">
                <a:solidFill>
                  <a:srgbClr val="00B0F0"/>
                </a:solidFill>
              </a:rPr>
              <a:t>waveform</a:t>
            </a:r>
            <a:r>
              <a:rPr kumimoji="1" lang="zh-TW" altLang="en-US" dirty="0">
                <a:solidFill>
                  <a:srgbClr val="00B0F0"/>
                </a:solidFill>
              </a:rPr>
              <a:t> </a:t>
            </a:r>
            <a:r>
              <a:rPr kumimoji="1" lang="en-US" altLang="zh-TW" dirty="0">
                <a:solidFill>
                  <a:srgbClr val="00B0F0"/>
                </a:solidFill>
              </a:rPr>
              <a:t>based</a:t>
            </a:r>
            <a:r>
              <a:rPr kumimoji="1" lang="zh-TW" altLang="en-US" dirty="0">
                <a:solidFill>
                  <a:srgbClr val="00B0F0"/>
                </a:solidFill>
              </a:rPr>
              <a:t> </a:t>
            </a:r>
            <a:r>
              <a:rPr kumimoji="1" lang="en-US" altLang="zh-TW" dirty="0">
                <a:solidFill>
                  <a:srgbClr val="00B0F0"/>
                </a:solidFill>
              </a:rPr>
              <a:t>model</a:t>
            </a:r>
          </a:p>
          <a:p>
            <a:pPr lvl="1"/>
            <a:r>
              <a:rPr kumimoji="1" lang="en-US" altLang="zh-TW" dirty="0"/>
              <a:t>Complex</a:t>
            </a:r>
            <a:r>
              <a:rPr kumimoji="1" lang="zh-TW" altLang="en-US" dirty="0"/>
              <a:t> </a:t>
            </a:r>
            <a:r>
              <a:rPr kumimoji="1" lang="en-US" altLang="zh-TW" dirty="0"/>
              <a:t>masking</a:t>
            </a:r>
            <a:endParaRPr kumimoji="1" lang="zh-TW" altLang="en-US" dirty="0"/>
          </a:p>
        </p:txBody>
      </p:sp>
      <p:pic>
        <p:nvPicPr>
          <p:cNvPr id="4" name="內容版面配置區 5">
            <a:extLst>
              <a:ext uri="{FF2B5EF4-FFF2-40B4-BE49-F238E27FC236}">
                <a16:creationId xmlns:a16="http://schemas.microsoft.com/office/drawing/2014/main" id="{0702056A-163A-7A41-89C6-2D8BC7858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035" y="4154606"/>
            <a:ext cx="5813495" cy="2338269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C00EFE51-2B35-C14A-95BA-CE575CC3BBAE}"/>
              </a:ext>
            </a:extLst>
          </p:cNvPr>
          <p:cNvSpPr/>
          <p:nvPr/>
        </p:nvSpPr>
        <p:spPr>
          <a:xfrm>
            <a:off x="8879388" y="4821336"/>
            <a:ext cx="905463" cy="375101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1159EF9-8804-B74A-A03A-F469A69F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70" y="4149540"/>
            <a:ext cx="3926703" cy="260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9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三角形 5">
            <a:extLst>
              <a:ext uri="{FF2B5EF4-FFF2-40B4-BE49-F238E27FC236}">
                <a16:creationId xmlns:a16="http://schemas.microsoft.com/office/drawing/2014/main" id="{058D5D4C-6C3B-CC48-A37A-39C8462644F2}"/>
              </a:ext>
            </a:extLst>
          </p:cNvPr>
          <p:cNvSpPr/>
          <p:nvPr/>
        </p:nvSpPr>
        <p:spPr>
          <a:xfrm rot="10800000">
            <a:off x="-12358" y="-12357"/>
            <a:ext cx="2324911" cy="5572898"/>
          </a:xfrm>
          <a:prstGeom prst="triangle">
            <a:avLst>
              <a:gd name="adj" fmla="val 100000"/>
            </a:avLst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三角形 6">
            <a:extLst>
              <a:ext uri="{FF2B5EF4-FFF2-40B4-BE49-F238E27FC236}">
                <a16:creationId xmlns:a16="http://schemas.microsoft.com/office/drawing/2014/main" id="{D2393028-A8AD-6B40-9EBC-F4B0C87CCCB8}"/>
              </a:ext>
            </a:extLst>
          </p:cNvPr>
          <p:cNvSpPr/>
          <p:nvPr/>
        </p:nvSpPr>
        <p:spPr>
          <a:xfrm>
            <a:off x="-9729" y="-24715"/>
            <a:ext cx="2324911" cy="6882715"/>
          </a:xfrm>
          <a:prstGeom prst="triangle">
            <a:avLst>
              <a:gd name="adj" fmla="val 0"/>
            </a:avLst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90CB4A0-C710-C745-BCB2-C4E42E49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58F9DE-41D2-674A-943B-EA6CB2B5A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chemeClr val="bg2">
                    <a:lumMod val="90000"/>
                  </a:schemeClr>
                </a:solidFill>
              </a:rPr>
              <a:t>A Brief Introduction of SE systems</a:t>
            </a:r>
          </a:p>
          <a:p>
            <a:r>
              <a:rPr kumimoji="1" lang="en-US" altLang="zh-TW" dirty="0"/>
              <a:t>CNN, RNN, and CRN</a:t>
            </a:r>
          </a:p>
          <a:p>
            <a:r>
              <a:rPr kumimoji="1" lang="en-US" altLang="zh-TW" dirty="0">
                <a:solidFill>
                  <a:schemeClr val="bg2">
                    <a:lumMod val="90000"/>
                  </a:schemeClr>
                </a:solidFill>
              </a:rPr>
              <a:t>Experiments – Denoising</a:t>
            </a:r>
          </a:p>
          <a:p>
            <a:r>
              <a:rPr kumimoji="1" lang="en-US" altLang="zh-TW" dirty="0">
                <a:solidFill>
                  <a:schemeClr val="bg2">
                    <a:lumMod val="90000"/>
                  </a:schemeClr>
                </a:solidFill>
              </a:rPr>
              <a:t>Experiments – Compressed Speech Restoration</a:t>
            </a:r>
          </a:p>
          <a:p>
            <a:r>
              <a:rPr kumimoji="1" lang="en-US" altLang="zh-TW" dirty="0">
                <a:solidFill>
                  <a:schemeClr val="bg2">
                    <a:lumMod val="90000"/>
                  </a:schemeClr>
                </a:solidFill>
              </a:rPr>
              <a:t>Conclusions, Q&amp;A</a:t>
            </a:r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7987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三角形 5">
            <a:extLst>
              <a:ext uri="{FF2B5EF4-FFF2-40B4-BE49-F238E27FC236}">
                <a16:creationId xmlns:a16="http://schemas.microsoft.com/office/drawing/2014/main" id="{87C68949-6F50-2948-BCDE-8FBB8A6E4659}"/>
              </a:ext>
            </a:extLst>
          </p:cNvPr>
          <p:cNvSpPr/>
          <p:nvPr/>
        </p:nvSpPr>
        <p:spPr>
          <a:xfrm rot="10800000">
            <a:off x="-12358" y="-12357"/>
            <a:ext cx="2324911" cy="5572898"/>
          </a:xfrm>
          <a:prstGeom prst="triangle">
            <a:avLst>
              <a:gd name="adj" fmla="val 100000"/>
            </a:avLst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三角形 6">
            <a:extLst>
              <a:ext uri="{FF2B5EF4-FFF2-40B4-BE49-F238E27FC236}">
                <a16:creationId xmlns:a16="http://schemas.microsoft.com/office/drawing/2014/main" id="{9C00A3D4-A79F-D847-8117-EFF4FE0E2CB6}"/>
              </a:ext>
            </a:extLst>
          </p:cNvPr>
          <p:cNvSpPr/>
          <p:nvPr/>
        </p:nvSpPr>
        <p:spPr>
          <a:xfrm>
            <a:off x="-9729" y="-24715"/>
            <a:ext cx="2324911" cy="6882715"/>
          </a:xfrm>
          <a:prstGeom prst="triangle">
            <a:avLst>
              <a:gd name="adj" fmla="val 0"/>
            </a:avLst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13FF193-45CE-A148-A231-47D78A9D3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Convolutional</a:t>
            </a:r>
            <a:r>
              <a:rPr kumimoji="1" lang="zh-TW" altLang="en-US" dirty="0"/>
              <a:t> </a:t>
            </a:r>
            <a:r>
              <a:rPr kumimoji="1" lang="en-US" altLang="zh-TW" dirty="0"/>
              <a:t>Recurrent</a:t>
            </a:r>
            <a:r>
              <a:rPr kumimoji="1" lang="zh-TW" altLang="en-US" dirty="0"/>
              <a:t> </a:t>
            </a:r>
            <a:r>
              <a:rPr kumimoji="1" lang="en-US" altLang="zh-TW" dirty="0"/>
              <a:t>Neural</a:t>
            </a:r>
            <a:r>
              <a:rPr kumimoji="1" lang="zh-TW" altLang="en-US" dirty="0"/>
              <a:t> </a:t>
            </a:r>
            <a:r>
              <a:rPr kumimoji="1" lang="en-US" altLang="zh-TW" dirty="0"/>
              <a:t>Network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519E4B-5C2F-1C40-BEF8-7E70C8CBA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68978" cy="4351338"/>
          </a:xfrm>
        </p:spPr>
        <p:txBody>
          <a:bodyPr/>
          <a:lstStyle/>
          <a:p>
            <a:r>
              <a:rPr kumimoji="1" lang="en-US" altLang="zh-TW" dirty="0"/>
              <a:t>CNNs</a:t>
            </a:r>
            <a:r>
              <a:rPr kumimoji="1" lang="zh-TW" altLang="en-US" dirty="0"/>
              <a:t> </a:t>
            </a:r>
            <a:r>
              <a:rPr kumimoji="1" lang="en-US" altLang="zh-TW" dirty="0"/>
              <a:t>capture</a:t>
            </a:r>
            <a:r>
              <a:rPr kumimoji="1" lang="zh-TW" altLang="en-US" dirty="0"/>
              <a:t> </a:t>
            </a:r>
            <a:r>
              <a:rPr kumimoji="1" lang="en-US" altLang="zh-TW" dirty="0"/>
              <a:t>better</a:t>
            </a:r>
            <a:r>
              <a:rPr kumimoji="1" lang="zh-TW" altLang="en-US" dirty="0"/>
              <a:t> </a:t>
            </a:r>
            <a:r>
              <a:rPr kumimoji="1" lang="en-US" altLang="zh-TW" dirty="0"/>
              <a:t>local</a:t>
            </a:r>
            <a:r>
              <a:rPr kumimoji="1" lang="zh-TW" altLang="en-US" dirty="0"/>
              <a:t> </a:t>
            </a:r>
            <a:r>
              <a:rPr kumimoji="1" lang="en-US" altLang="zh-TW" dirty="0"/>
              <a:t>information,</a:t>
            </a:r>
            <a:r>
              <a:rPr kumimoji="1" lang="zh-TW" altLang="en-US" dirty="0"/>
              <a:t> </a:t>
            </a:r>
            <a:r>
              <a:rPr kumimoji="1" lang="en-US" altLang="zh-TW" dirty="0"/>
              <a:t>while</a:t>
            </a:r>
            <a:r>
              <a:rPr kumimoji="1" lang="zh-TW" altLang="en-US" dirty="0"/>
              <a:t> </a:t>
            </a:r>
            <a:r>
              <a:rPr kumimoji="1" lang="en-US" altLang="zh-TW" dirty="0"/>
              <a:t>miss</a:t>
            </a:r>
            <a:r>
              <a:rPr kumimoji="1" lang="zh-TW" altLang="en-US" dirty="0"/>
              <a:t> </a:t>
            </a:r>
            <a:r>
              <a:rPr kumimoji="1" lang="en-US" altLang="zh-TW" dirty="0"/>
              <a:t>the</a:t>
            </a:r>
            <a:r>
              <a:rPr kumimoji="1" lang="zh-TW" altLang="en-US" dirty="0"/>
              <a:t> </a:t>
            </a:r>
            <a:r>
              <a:rPr kumimoji="1" lang="en-US" altLang="zh-TW" dirty="0"/>
              <a:t>ordering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of</a:t>
            </a:r>
            <a:r>
              <a:rPr kumimoji="1" lang="zh-TW" altLang="en-US" dirty="0"/>
              <a:t> </a:t>
            </a:r>
            <a:r>
              <a:rPr kumimoji="1" lang="en-US" altLang="zh-TW" dirty="0"/>
              <a:t>features.</a:t>
            </a:r>
          </a:p>
          <a:p>
            <a:r>
              <a:rPr kumimoji="1" lang="en-US" altLang="zh-TW" dirty="0"/>
              <a:t>RNNs</a:t>
            </a:r>
            <a:r>
              <a:rPr kumimoji="1" lang="zh-TW" altLang="en-US" dirty="0"/>
              <a:t> </a:t>
            </a:r>
            <a:r>
              <a:rPr kumimoji="1" lang="en-US" altLang="zh-TW" dirty="0"/>
              <a:t>encode</a:t>
            </a:r>
            <a:r>
              <a:rPr kumimoji="1" lang="zh-TW" altLang="en-US" dirty="0"/>
              <a:t> </a:t>
            </a:r>
            <a:r>
              <a:rPr kumimoji="1" lang="en-US" altLang="zh-TW" dirty="0"/>
              <a:t>sequence</a:t>
            </a:r>
            <a:r>
              <a:rPr kumimoji="1" lang="zh-TW" altLang="en-US" dirty="0"/>
              <a:t> </a:t>
            </a:r>
            <a:r>
              <a:rPr kumimoji="1" lang="en-US" altLang="zh-TW" dirty="0"/>
              <a:t>by</a:t>
            </a:r>
            <a:r>
              <a:rPr kumimoji="1" lang="zh-TW" altLang="en-US" dirty="0"/>
              <a:t> </a:t>
            </a:r>
            <a:r>
              <a:rPr kumimoji="1" lang="en-US" altLang="zh-TW" dirty="0"/>
              <a:t>computing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similarity</a:t>
            </a:r>
            <a:r>
              <a:rPr kumimoji="1" lang="zh-TW" altLang="en-US" dirty="0"/>
              <a:t> </a:t>
            </a:r>
            <a:r>
              <a:rPr kumimoji="1" lang="en-US" altLang="zh-TW" dirty="0"/>
              <a:t>recurrently.</a:t>
            </a:r>
            <a:r>
              <a:rPr kumimoji="1" lang="zh-TW" altLang="en-US" dirty="0"/>
              <a:t> </a:t>
            </a:r>
            <a:r>
              <a:rPr kumimoji="1" lang="en-US" altLang="zh-TW" dirty="0"/>
              <a:t>However,</a:t>
            </a:r>
            <a:r>
              <a:rPr kumimoji="1" lang="zh-TW" altLang="en-US" dirty="0"/>
              <a:t> </a:t>
            </a:r>
            <a:r>
              <a:rPr kumimoji="1" lang="en-US" altLang="zh-TW" dirty="0"/>
              <a:t>most</a:t>
            </a:r>
            <a:r>
              <a:rPr kumimoji="1" lang="zh-TW" altLang="en-US" dirty="0"/>
              <a:t> </a:t>
            </a:r>
            <a:r>
              <a:rPr kumimoji="1" lang="en-US" altLang="zh-TW" dirty="0"/>
              <a:t>of</a:t>
            </a:r>
            <a:r>
              <a:rPr kumimoji="1" lang="zh-TW" altLang="en-US" dirty="0"/>
              <a:t> </a:t>
            </a:r>
            <a:r>
              <a:rPr kumimoji="1" lang="en-US" altLang="zh-TW" dirty="0"/>
              <a:t>RNNs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(e.g.</a:t>
            </a:r>
            <a:r>
              <a:rPr kumimoji="1" lang="zh-TW" altLang="en-US" dirty="0"/>
              <a:t> </a:t>
            </a:r>
            <a:r>
              <a:rPr kumimoji="1" lang="en-US" altLang="zh-TW" dirty="0"/>
              <a:t>LSTM,</a:t>
            </a:r>
            <a:r>
              <a:rPr kumimoji="1" lang="zh-TW" altLang="en-US" dirty="0"/>
              <a:t> </a:t>
            </a:r>
            <a:r>
              <a:rPr kumimoji="1" lang="en-US" altLang="zh-TW" dirty="0"/>
              <a:t>GRU)</a:t>
            </a:r>
            <a:r>
              <a:rPr kumimoji="1" lang="zh-TW" altLang="en-US" dirty="0"/>
              <a:t> </a:t>
            </a:r>
            <a:r>
              <a:rPr kumimoji="1" lang="en-US" altLang="zh-TW" dirty="0"/>
              <a:t>have</a:t>
            </a:r>
            <a:r>
              <a:rPr kumimoji="1" lang="zh-TW" altLang="en-US" dirty="0"/>
              <a:t> </a:t>
            </a:r>
            <a:r>
              <a:rPr kumimoji="1" lang="en-US" altLang="zh-TW" dirty="0"/>
              <a:t>time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consumption</a:t>
            </a:r>
            <a:r>
              <a:rPr kumimoji="1" lang="zh-TW" altLang="en-US" dirty="0"/>
              <a:t> </a:t>
            </a:r>
            <a:r>
              <a:rPr kumimoji="1" lang="en-US" altLang="zh-TW" dirty="0"/>
              <a:t>issues.</a:t>
            </a:r>
          </a:p>
          <a:p>
            <a:r>
              <a:rPr kumimoji="1" lang="en-US" altLang="zh-TW" dirty="0"/>
              <a:t>To</a:t>
            </a:r>
            <a:r>
              <a:rPr kumimoji="1" lang="zh-TW" altLang="en-US" dirty="0"/>
              <a:t> </a:t>
            </a:r>
            <a:r>
              <a:rPr kumimoji="1" lang="en-US" altLang="zh-TW" dirty="0"/>
              <a:t>leverage</a:t>
            </a:r>
            <a:r>
              <a:rPr kumimoji="1" lang="zh-TW" altLang="en-US" dirty="0"/>
              <a:t> </a:t>
            </a:r>
            <a:r>
              <a:rPr kumimoji="1" lang="en-US" altLang="zh-TW" dirty="0"/>
              <a:t>both</a:t>
            </a:r>
            <a:r>
              <a:rPr kumimoji="1" lang="zh-TW" altLang="en-US" dirty="0"/>
              <a:t> </a:t>
            </a:r>
            <a:r>
              <a:rPr kumimoji="1" lang="en-US" altLang="zh-TW" dirty="0"/>
              <a:t>types</a:t>
            </a:r>
            <a:r>
              <a:rPr kumimoji="1" lang="zh-TW" altLang="en-US" dirty="0"/>
              <a:t> </a:t>
            </a:r>
            <a:r>
              <a:rPr kumimoji="1" lang="en-US" altLang="zh-TW" dirty="0"/>
              <a:t>of</a:t>
            </a:r>
            <a:r>
              <a:rPr kumimoji="1" lang="zh-TW" altLang="en-US" dirty="0"/>
              <a:t> </a:t>
            </a:r>
            <a:r>
              <a:rPr kumimoji="1" lang="en-US" altLang="zh-TW" dirty="0"/>
              <a:t>models,</a:t>
            </a:r>
            <a:r>
              <a:rPr kumimoji="1" lang="zh-TW" altLang="en-US" dirty="0"/>
              <a:t> </a:t>
            </a:r>
            <a:r>
              <a:rPr kumimoji="1" lang="en-US" altLang="zh-TW" dirty="0"/>
              <a:t>some</a:t>
            </a:r>
            <a:r>
              <a:rPr kumimoji="1" lang="zh-TW" altLang="en-US" dirty="0"/>
              <a:t> </a:t>
            </a:r>
            <a:r>
              <a:rPr kumimoji="1" lang="en-US" altLang="zh-TW" dirty="0"/>
              <a:t>approaches</a:t>
            </a:r>
            <a:r>
              <a:rPr kumimoji="1" lang="zh-TW" altLang="en-US" dirty="0"/>
              <a:t> </a:t>
            </a:r>
            <a:r>
              <a:rPr kumimoji="1" lang="en-US" altLang="zh-TW" dirty="0"/>
              <a:t>combined</a:t>
            </a:r>
            <a:r>
              <a:rPr kumimoji="1" lang="zh-TW" altLang="en-US" dirty="0"/>
              <a:t> </a:t>
            </a:r>
            <a:r>
              <a:rPr kumimoji="1" lang="en-US" altLang="zh-TW" dirty="0"/>
              <a:t>CNNs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</a:t>
            </a:r>
            <a:r>
              <a:rPr kumimoji="1" lang="zh-TW" altLang="en-US" dirty="0"/>
              <a:t> </a:t>
            </a:r>
            <a:r>
              <a:rPr kumimoji="1" lang="en-US" altLang="zh-TW" dirty="0"/>
              <a:t>RNNs</a:t>
            </a:r>
            <a:r>
              <a:rPr kumimoji="1" lang="zh-TW" altLang="en-US" dirty="0"/>
              <a:t> </a:t>
            </a:r>
            <a:r>
              <a:rPr kumimoji="1" lang="en-US" altLang="zh-TW" dirty="0"/>
              <a:t>as</a:t>
            </a:r>
            <a:r>
              <a:rPr kumimoji="1" lang="zh-TW" altLang="en-US" dirty="0"/>
              <a:t> </a:t>
            </a:r>
            <a:r>
              <a:rPr kumimoji="1" lang="en-US" altLang="zh-TW" dirty="0"/>
              <a:t>SE</a:t>
            </a:r>
            <a:r>
              <a:rPr kumimoji="1" lang="zh-TW" altLang="en-US" dirty="0"/>
              <a:t> </a:t>
            </a:r>
            <a:r>
              <a:rPr kumimoji="1" lang="en-US" altLang="zh-TW" dirty="0"/>
              <a:t>systems.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6A960E-7737-564D-A089-34AD5EBBE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2286000"/>
            <a:ext cx="3810000" cy="2286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AB9913A-A617-A84C-838E-BE9D1B275D31}"/>
              </a:ext>
            </a:extLst>
          </p:cNvPr>
          <p:cNvSpPr txBox="1"/>
          <p:nvPr/>
        </p:nvSpPr>
        <p:spPr>
          <a:xfrm>
            <a:off x="8382001" y="4380209"/>
            <a:ext cx="3809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Source:</a:t>
            </a:r>
            <a:r>
              <a:rPr kumimoji="1" lang="zh-TW" altLang="en-US" dirty="0"/>
              <a:t> </a:t>
            </a:r>
            <a:r>
              <a:rPr lang="en" altLang="zh-TW" dirty="0">
                <a:hlinkClick r:id="rId3"/>
              </a:rPr>
              <a:t>https://www.websystemer.no/beyond-cnn-a-brief-intro-of-capsule-network/</a:t>
            </a:r>
            <a:endParaRPr lang="en" altLang="zh-TW" dirty="0"/>
          </a:p>
        </p:txBody>
      </p:sp>
    </p:spTree>
    <p:extLst>
      <p:ext uri="{BB962C8B-B14F-4D97-AF65-F5344CB8AC3E}">
        <p14:creationId xmlns:p14="http://schemas.microsoft.com/office/powerpoint/2010/main" val="3514776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三角形 5">
            <a:extLst>
              <a:ext uri="{FF2B5EF4-FFF2-40B4-BE49-F238E27FC236}">
                <a16:creationId xmlns:a16="http://schemas.microsoft.com/office/drawing/2014/main" id="{A1EDE928-D681-044C-9B88-3FD8F6F1908D}"/>
              </a:ext>
            </a:extLst>
          </p:cNvPr>
          <p:cNvSpPr/>
          <p:nvPr/>
        </p:nvSpPr>
        <p:spPr>
          <a:xfrm rot="10800000">
            <a:off x="-12358" y="-12357"/>
            <a:ext cx="2324911" cy="5572898"/>
          </a:xfrm>
          <a:prstGeom prst="triangle">
            <a:avLst>
              <a:gd name="adj" fmla="val 100000"/>
            </a:avLst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7" name="三角形 6">
            <a:extLst>
              <a:ext uri="{FF2B5EF4-FFF2-40B4-BE49-F238E27FC236}">
                <a16:creationId xmlns:a16="http://schemas.microsoft.com/office/drawing/2014/main" id="{C4FF2D5E-C2DA-F14F-88E4-4FCD02B58563}"/>
              </a:ext>
            </a:extLst>
          </p:cNvPr>
          <p:cNvSpPr/>
          <p:nvPr/>
        </p:nvSpPr>
        <p:spPr>
          <a:xfrm>
            <a:off x="-9729" y="-24715"/>
            <a:ext cx="2324911" cy="6882715"/>
          </a:xfrm>
          <a:prstGeom prst="triangle">
            <a:avLst>
              <a:gd name="adj" fmla="val 0"/>
            </a:avLst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6FFE627-729B-6E47-8339-5058C6D7C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WaveCRN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CBB7B9-9DCB-7247-9279-E7195D169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76813" cy="4351338"/>
          </a:xfrm>
        </p:spPr>
        <p:txBody>
          <a:bodyPr/>
          <a:lstStyle/>
          <a:p>
            <a:r>
              <a:rPr kumimoji="1" lang="en-US" altLang="zh-TW" dirty="0"/>
              <a:t>Encodes</a:t>
            </a:r>
            <a:r>
              <a:rPr kumimoji="1" lang="zh-TW" altLang="en-US" dirty="0"/>
              <a:t> </a:t>
            </a:r>
            <a:r>
              <a:rPr kumimoji="1" lang="en-US" altLang="zh-TW" dirty="0"/>
              <a:t>time</a:t>
            </a:r>
            <a:r>
              <a:rPr kumimoji="1" lang="zh-TW" altLang="en-US" dirty="0"/>
              <a:t> </a:t>
            </a:r>
            <a:r>
              <a:rPr kumimoji="1" lang="en-US" altLang="zh-TW" dirty="0"/>
              <a:t>domain</a:t>
            </a:r>
            <a:r>
              <a:rPr kumimoji="1" lang="zh-TW" altLang="en-US" dirty="0"/>
              <a:t> </a:t>
            </a:r>
            <a:r>
              <a:rPr kumimoji="1" lang="en-US" altLang="zh-TW" dirty="0"/>
              <a:t>signals</a:t>
            </a:r>
            <a:r>
              <a:rPr kumimoji="1" lang="zh-TW" altLang="en-US" dirty="0"/>
              <a:t> </a:t>
            </a:r>
            <a:r>
              <a:rPr kumimoji="1" lang="en-US" altLang="zh-TW" dirty="0"/>
              <a:t>x</a:t>
            </a:r>
            <a:r>
              <a:rPr kumimoji="1" lang="zh-TW" altLang="en-US" dirty="0"/>
              <a:t> </a:t>
            </a:r>
            <a:r>
              <a:rPr kumimoji="1" lang="en-US" altLang="zh-TW" dirty="0"/>
              <a:t>into</a:t>
            </a:r>
            <a:r>
              <a:rPr kumimoji="1" lang="zh-TW" altLang="en-US" dirty="0"/>
              <a:t> </a:t>
            </a:r>
            <a:r>
              <a:rPr kumimoji="1" lang="en-US" altLang="zh-TW" dirty="0"/>
              <a:t>feature</a:t>
            </a:r>
            <a:r>
              <a:rPr kumimoji="1" lang="zh-TW" altLang="en-US" dirty="0"/>
              <a:t> </a:t>
            </a:r>
            <a:r>
              <a:rPr kumimoji="1" lang="en-US" altLang="zh-TW" dirty="0"/>
              <a:t>map</a:t>
            </a:r>
            <a:r>
              <a:rPr kumimoji="1" lang="zh-TW" altLang="en-US" dirty="0"/>
              <a:t> </a:t>
            </a:r>
            <a:r>
              <a:rPr kumimoji="1" lang="en-US" altLang="zh-TW" dirty="0"/>
              <a:t>F.</a:t>
            </a:r>
          </a:p>
          <a:p>
            <a:r>
              <a:rPr kumimoji="1" lang="en-US" altLang="zh-TW" dirty="0"/>
              <a:t>Using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SRU</a:t>
            </a:r>
            <a:r>
              <a:rPr kumimoji="1" lang="zh-TW" altLang="en-US" dirty="0"/>
              <a:t> </a:t>
            </a:r>
            <a:r>
              <a:rPr kumimoji="1" lang="en-US" altLang="zh-TW" dirty="0"/>
              <a:t>instead</a:t>
            </a:r>
            <a:r>
              <a:rPr kumimoji="1" lang="zh-TW" altLang="en-US" dirty="0"/>
              <a:t> </a:t>
            </a:r>
            <a:r>
              <a:rPr kumimoji="1" lang="en-US" altLang="zh-TW" dirty="0"/>
              <a:t>of</a:t>
            </a:r>
            <a:r>
              <a:rPr kumimoji="1" lang="zh-TW" altLang="en-US" dirty="0"/>
              <a:t> </a:t>
            </a:r>
            <a:r>
              <a:rPr kumimoji="1" lang="en-US" altLang="zh-TW" dirty="0"/>
              <a:t>LSTM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</a:t>
            </a:r>
            <a:r>
              <a:rPr kumimoji="1" lang="zh-TW" altLang="en-US" dirty="0"/>
              <a:t> </a:t>
            </a:r>
            <a:r>
              <a:rPr kumimoji="1" lang="en-US" altLang="zh-TW" dirty="0"/>
              <a:t>faster</a:t>
            </a:r>
            <a:r>
              <a:rPr kumimoji="1" lang="zh-TW" altLang="en-US" dirty="0"/>
              <a:t> </a:t>
            </a:r>
            <a:r>
              <a:rPr kumimoji="1" lang="en-US" altLang="zh-TW" dirty="0"/>
              <a:t>sequence</a:t>
            </a:r>
            <a:r>
              <a:rPr kumimoji="1" lang="zh-TW" altLang="en-US" dirty="0"/>
              <a:t> </a:t>
            </a:r>
            <a:r>
              <a:rPr kumimoji="1" lang="en-US" altLang="zh-TW" dirty="0"/>
              <a:t>modeling.</a:t>
            </a:r>
          </a:p>
          <a:p>
            <a:r>
              <a:rPr kumimoji="1" lang="en-US" altLang="zh-TW" dirty="0"/>
              <a:t>Estimates</a:t>
            </a:r>
            <a:r>
              <a:rPr kumimoji="1" lang="zh-TW" altLang="en-US" dirty="0"/>
              <a:t> </a:t>
            </a:r>
            <a:r>
              <a:rPr kumimoji="1" lang="en-US" altLang="zh-TW" dirty="0"/>
              <a:t>a</a:t>
            </a:r>
            <a:r>
              <a:rPr kumimoji="1" lang="zh-TW" altLang="en-US" dirty="0"/>
              <a:t> </a:t>
            </a:r>
            <a:r>
              <a:rPr kumimoji="1" lang="en-US" altLang="zh-TW" dirty="0"/>
              <a:t>mask</a:t>
            </a:r>
            <a:r>
              <a:rPr kumimoji="1" lang="zh-TW" altLang="en-US" dirty="0"/>
              <a:t> </a:t>
            </a:r>
            <a:r>
              <a:rPr kumimoji="1" lang="en-US" altLang="zh-TW" dirty="0"/>
              <a:t>M (RFM) and</a:t>
            </a:r>
            <a:r>
              <a:rPr kumimoji="1" lang="zh-TW" altLang="en-US" dirty="0"/>
              <a:t> </a:t>
            </a:r>
            <a:r>
              <a:rPr kumimoji="1" lang="en-US" altLang="zh-TW" dirty="0"/>
              <a:t>applied</a:t>
            </a:r>
            <a:r>
              <a:rPr kumimoji="1" lang="zh-TW" altLang="en-US" dirty="0"/>
              <a:t> </a:t>
            </a:r>
            <a:r>
              <a:rPr kumimoji="1" lang="en-US" altLang="zh-TW" dirty="0"/>
              <a:t>it</a:t>
            </a:r>
            <a:r>
              <a:rPr kumimoji="1" lang="zh-TW" altLang="en-US" dirty="0"/>
              <a:t> </a:t>
            </a:r>
            <a:r>
              <a:rPr kumimoji="1" lang="en-US" altLang="zh-TW" dirty="0"/>
              <a:t>to</a:t>
            </a:r>
            <a:r>
              <a:rPr kumimoji="1" lang="zh-TW" altLang="en-US" dirty="0"/>
              <a:t> </a:t>
            </a:r>
            <a:r>
              <a:rPr kumimoji="1" lang="en-US" altLang="zh-TW" dirty="0"/>
              <a:t>F,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resulting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a</a:t>
            </a:r>
            <a:r>
              <a:rPr kumimoji="1" lang="zh-TW" altLang="en-US" dirty="0"/>
              <a:t> </a:t>
            </a:r>
            <a:r>
              <a:rPr kumimoji="1" lang="en-US" altLang="zh-TW" dirty="0"/>
              <a:t>enhanced</a:t>
            </a:r>
            <a:r>
              <a:rPr kumimoji="1" lang="zh-TW" altLang="en-US" dirty="0"/>
              <a:t> </a:t>
            </a:r>
            <a:r>
              <a:rPr kumimoji="1" lang="en-US" altLang="zh-TW" dirty="0"/>
              <a:t>feature</a:t>
            </a:r>
            <a:r>
              <a:rPr kumimoji="1" lang="zh-TW" altLang="en-US" dirty="0"/>
              <a:t> </a:t>
            </a:r>
            <a:r>
              <a:rPr kumimoji="1" lang="en-US" altLang="zh-TW" dirty="0"/>
              <a:t>map</a:t>
            </a:r>
            <a:r>
              <a:rPr kumimoji="1" lang="zh-TW" altLang="en-US" dirty="0"/>
              <a:t> </a:t>
            </a:r>
            <a:r>
              <a:rPr kumimoji="1" lang="en-US" altLang="zh-TW" dirty="0"/>
              <a:t>F’.</a:t>
            </a:r>
          </a:p>
          <a:p>
            <a:r>
              <a:rPr kumimoji="1" lang="en-US" altLang="zh-TW" dirty="0"/>
              <a:t>Deconvolution.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60740E-68C7-AC4C-BEB7-4A095BFD3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693238" y="2009607"/>
            <a:ext cx="6482337" cy="283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13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三角形 8">
            <a:extLst>
              <a:ext uri="{FF2B5EF4-FFF2-40B4-BE49-F238E27FC236}">
                <a16:creationId xmlns:a16="http://schemas.microsoft.com/office/drawing/2014/main" id="{2B60BD8F-48B3-EE4C-91ED-AC5F4B10F4B4}"/>
              </a:ext>
            </a:extLst>
          </p:cNvPr>
          <p:cNvSpPr/>
          <p:nvPr/>
        </p:nvSpPr>
        <p:spPr>
          <a:xfrm rot="10800000">
            <a:off x="-12358" y="-12357"/>
            <a:ext cx="2324911" cy="5572898"/>
          </a:xfrm>
          <a:prstGeom prst="triangle">
            <a:avLst>
              <a:gd name="adj" fmla="val 100000"/>
            </a:avLst>
          </a:prstGeom>
          <a:solidFill>
            <a:srgbClr val="00B0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0" name="三角形 9">
            <a:extLst>
              <a:ext uri="{FF2B5EF4-FFF2-40B4-BE49-F238E27FC236}">
                <a16:creationId xmlns:a16="http://schemas.microsoft.com/office/drawing/2014/main" id="{B6AB1E14-CD7F-D043-8337-C0AB7C9FC28B}"/>
              </a:ext>
            </a:extLst>
          </p:cNvPr>
          <p:cNvSpPr/>
          <p:nvPr/>
        </p:nvSpPr>
        <p:spPr>
          <a:xfrm>
            <a:off x="-9729" y="-24715"/>
            <a:ext cx="2324911" cy="6882715"/>
          </a:xfrm>
          <a:prstGeom prst="triangle">
            <a:avLst>
              <a:gd name="adj" fmla="val 0"/>
            </a:avLst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270AAF6-ED45-EC46-948E-75BC8AC0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SRU</a:t>
            </a:r>
            <a:r>
              <a:rPr kumimoji="1" lang="zh-TW" altLang="en-US" dirty="0"/>
              <a:t> </a:t>
            </a:r>
            <a:r>
              <a:rPr kumimoji="1" lang="en-US" altLang="zh-TW" dirty="0"/>
              <a:t>vs.</a:t>
            </a:r>
            <a:r>
              <a:rPr kumimoji="1" lang="zh-TW" altLang="en-US" dirty="0"/>
              <a:t> </a:t>
            </a:r>
            <a:r>
              <a:rPr kumimoji="1" lang="en-US" altLang="zh-TW" dirty="0"/>
              <a:t>LSTM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0221DF-54BA-0D4D-84D4-4B5D609FF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5151" cy="4351338"/>
          </a:xfrm>
        </p:spPr>
        <p:txBody>
          <a:bodyPr/>
          <a:lstStyle/>
          <a:p>
            <a:r>
              <a:rPr kumimoji="1" lang="en-US" altLang="zh-TW" dirty="0"/>
              <a:t>(1),</a:t>
            </a:r>
            <a:r>
              <a:rPr kumimoji="1" lang="zh-TW" altLang="en-US" dirty="0"/>
              <a:t> </a:t>
            </a:r>
            <a:r>
              <a:rPr kumimoji="1" lang="en-US" altLang="zh-TW" dirty="0"/>
              <a:t>(2):</a:t>
            </a:r>
            <a:r>
              <a:rPr kumimoji="1" lang="zh-TW" altLang="en-US" dirty="0"/>
              <a:t> </a:t>
            </a:r>
            <a:r>
              <a:rPr kumimoji="1" lang="en-US" altLang="zh-TW" dirty="0"/>
              <a:t>light</a:t>
            </a:r>
            <a:r>
              <a:rPr kumimoji="1" lang="zh-TW" altLang="en-US" dirty="0"/>
              <a:t> </a:t>
            </a:r>
            <a:r>
              <a:rPr kumimoji="1" lang="en-US" altLang="zh-TW" dirty="0"/>
              <a:t>recurrence</a:t>
            </a:r>
            <a:r>
              <a:rPr kumimoji="1" lang="zh-TW" altLang="en-US" dirty="0"/>
              <a:t> </a:t>
            </a:r>
            <a:r>
              <a:rPr kumimoji="1" lang="en-US" altLang="zh-TW" dirty="0"/>
              <a:t>(less</a:t>
            </a:r>
            <a:r>
              <a:rPr kumimoji="1" lang="zh-TW" altLang="en-US" dirty="0"/>
              <a:t> </a:t>
            </a:r>
            <a:r>
              <a:rPr kumimoji="1" lang="en-US" altLang="zh-TW" dirty="0"/>
              <a:t>gate</a:t>
            </a:r>
            <a:r>
              <a:rPr kumimoji="1" lang="zh-TW" altLang="en-US" dirty="0"/>
              <a:t> </a:t>
            </a:r>
            <a:r>
              <a:rPr kumimoji="1" lang="en-US" altLang="zh-TW" dirty="0"/>
              <a:t>dependency)</a:t>
            </a:r>
          </a:p>
          <a:p>
            <a:r>
              <a:rPr kumimoji="1" lang="en-US" altLang="zh-TW" dirty="0"/>
              <a:t>(3),</a:t>
            </a:r>
            <a:r>
              <a:rPr kumimoji="1" lang="zh-TW" altLang="en-US" dirty="0"/>
              <a:t> </a:t>
            </a:r>
            <a:r>
              <a:rPr kumimoji="1" lang="en-US" altLang="zh-TW" dirty="0"/>
              <a:t>(4):</a:t>
            </a:r>
            <a:r>
              <a:rPr kumimoji="1" lang="zh-TW" altLang="en-US" dirty="0"/>
              <a:t> </a:t>
            </a:r>
            <a:r>
              <a:rPr kumimoji="1" lang="en-US" altLang="zh-TW" dirty="0"/>
              <a:t>highway</a:t>
            </a:r>
            <a:r>
              <a:rPr kumimoji="1" lang="zh-TW" altLang="en-US" dirty="0"/>
              <a:t> </a:t>
            </a:r>
            <a:r>
              <a:rPr kumimoji="1" lang="en-US" altLang="zh-TW" dirty="0"/>
              <a:t>network</a:t>
            </a:r>
          </a:p>
          <a:p>
            <a:r>
              <a:rPr lang="en" altLang="zh-TW" dirty="0"/>
              <a:t>Hadamard</a:t>
            </a:r>
            <a:r>
              <a:rPr lang="zh-TW" altLang="en-US" dirty="0"/>
              <a:t> </a:t>
            </a:r>
            <a:r>
              <a:rPr lang="en-US" altLang="zh-TW" dirty="0"/>
              <a:t>product</a:t>
            </a:r>
            <a:r>
              <a:rPr lang="zh-TW" altLang="en-US" dirty="0"/>
              <a:t> </a:t>
            </a:r>
            <a:r>
              <a:rPr kumimoji="1" lang="en-US" altLang="zh-TW" dirty="0"/>
              <a:t>is</a:t>
            </a:r>
            <a:r>
              <a:rPr kumimoji="1" lang="zh-TW" altLang="en-US" dirty="0"/>
              <a:t> </a:t>
            </a:r>
            <a:r>
              <a:rPr kumimoji="1" lang="en-US" altLang="zh-TW" dirty="0"/>
              <a:t>faster</a:t>
            </a:r>
            <a:r>
              <a:rPr kumimoji="1" lang="zh-TW" altLang="en-US" dirty="0"/>
              <a:t> </a:t>
            </a:r>
            <a:r>
              <a:rPr kumimoji="1" lang="en-US" altLang="zh-TW" dirty="0"/>
              <a:t>than</a:t>
            </a:r>
            <a:r>
              <a:rPr kumimoji="1" lang="zh-TW" altLang="en-US" dirty="0"/>
              <a:t> </a:t>
            </a:r>
            <a:r>
              <a:rPr kumimoji="1" lang="en-US" altLang="zh-TW" dirty="0"/>
              <a:t>matrix</a:t>
            </a:r>
            <a:r>
              <a:rPr kumimoji="1" lang="zh-TW" altLang="en-US" dirty="0"/>
              <a:t> </a:t>
            </a:r>
            <a:r>
              <a:rPr kumimoji="1" lang="en-US" altLang="zh-TW" dirty="0"/>
              <a:t>multiplication.</a:t>
            </a:r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CBF796-9B13-D94A-919D-BFC07B19D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444" y="1690688"/>
            <a:ext cx="4935650" cy="17064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D5FCBDF-FCFD-4343-BD6F-115C6BF92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194" y="3782885"/>
            <a:ext cx="4406900" cy="18796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2CA2106-BD6E-D143-9223-7BD55ACA5648}"/>
              </a:ext>
            </a:extLst>
          </p:cNvPr>
          <p:cNvSpPr txBox="1"/>
          <p:nvPr/>
        </p:nvSpPr>
        <p:spPr>
          <a:xfrm>
            <a:off x="7298194" y="130492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SRU: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B9F0323-9CDF-FF4D-935D-71B011C6CCA7}"/>
              </a:ext>
            </a:extLst>
          </p:cNvPr>
          <p:cNvSpPr txBox="1"/>
          <p:nvPr/>
        </p:nvSpPr>
        <p:spPr>
          <a:xfrm>
            <a:off x="7298194" y="346087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LSTM: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5123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</TotalTime>
  <Words>580</Words>
  <Application>Microsoft Macintosh PowerPoint</Application>
  <PresentationFormat>寬螢幕</PresentationFormat>
  <Paragraphs>93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佈景主題</vt:lpstr>
      <vt:lpstr>WaveCRN: An Efficient Convolutional Recurrent Neural Network for End-to-end Speech Enhancement</vt:lpstr>
      <vt:lpstr>Outlines</vt:lpstr>
      <vt:lpstr>SE pipelines</vt:lpstr>
      <vt:lpstr>Log Power Spectrum Based Methods</vt:lpstr>
      <vt:lpstr>Log Power Spectrum Based Methods</vt:lpstr>
      <vt:lpstr>Outlines</vt:lpstr>
      <vt:lpstr>Convolutional Recurrent Neural Network</vt:lpstr>
      <vt:lpstr>WaveCRN</vt:lpstr>
      <vt:lpstr>SRU vs. LSTM</vt:lpstr>
      <vt:lpstr>Outlines</vt:lpstr>
      <vt:lpstr>Denoising</vt:lpstr>
      <vt:lpstr>Denoising</vt:lpstr>
      <vt:lpstr>PowerPoint 簡報</vt:lpstr>
      <vt:lpstr>Outlines</vt:lpstr>
      <vt:lpstr>Compressed Speech Restoration</vt:lpstr>
      <vt:lpstr>Compressed Speech Restoration</vt:lpstr>
      <vt:lpstr>Outlines</vt:lpstr>
      <vt:lpstr>Conclusion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WaveCRN: An Efficient Convolutional RecurrentNeural Network for End-to-end SpeechEnhancement</dc:title>
  <dc:creator>Microsoft Office User</dc:creator>
  <cp:lastModifiedBy>Microsoft Office User</cp:lastModifiedBy>
  <cp:revision>37</cp:revision>
  <dcterms:created xsi:type="dcterms:W3CDTF">2020-07-06T13:25:10Z</dcterms:created>
  <dcterms:modified xsi:type="dcterms:W3CDTF">2020-07-06T17:47:57Z</dcterms:modified>
</cp:coreProperties>
</file>